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32"/>
  </p:notesMasterIdLst>
  <p:handoutMasterIdLst>
    <p:handoutMasterId r:id="rId33"/>
  </p:handoutMasterIdLst>
  <p:sldIdLst>
    <p:sldId id="265" r:id="rId5"/>
    <p:sldId id="310" r:id="rId6"/>
    <p:sldId id="311" r:id="rId7"/>
    <p:sldId id="313" r:id="rId8"/>
    <p:sldId id="314" r:id="rId9"/>
    <p:sldId id="315" r:id="rId10"/>
    <p:sldId id="317" r:id="rId11"/>
    <p:sldId id="316" r:id="rId12"/>
    <p:sldId id="31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 id="331" r:id="rId26"/>
    <p:sldId id="332" r:id="rId27"/>
    <p:sldId id="333" r:id="rId28"/>
    <p:sldId id="336" r:id="rId29"/>
    <p:sldId id="334" r:id="rId30"/>
    <p:sldId id="335" r:id="rId31"/>
  </p:sldIdLst>
  <p:sldSz cx="12188825" cy="6858000"/>
  <p:notesSz cx="6858000" cy="9144000"/>
  <p:custDataLst>
    <p:tags r:id="rId34"/>
  </p:custDataLst>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eu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9" autoAdjust="0"/>
  </p:normalViewPr>
  <p:slideViewPr>
    <p:cSldViewPr showGuides="1">
      <p:cViewPr>
        <p:scale>
          <a:sx n="69" d="100"/>
          <a:sy n="69" d="100"/>
        </p:scale>
        <p:origin x="524" y="4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0" d="100"/>
          <a:sy n="100" d="100"/>
        </p:scale>
        <p:origin x="280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2-09-23T10:17:12.087" idx="1">
    <p:pos x="10" y="10"/>
    <p:text/>
    <p:extLst>
      <p:ext uri="{C676402C-5697-4E1C-873F-D02D1690AC5C}">
        <p15:threadingInfo xmlns:p15="http://schemas.microsoft.com/office/powerpoint/2012/main" timeZoneBias="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fr-FR" dirty="0"/>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4FD0811F-65A0-45DC-A418-D7D88257DA14}" type="datetime1">
              <a:rPr lang="fr-FR" smtClean="0"/>
              <a:t>23/09/2022</a:t>
            </a:fld>
            <a:endParaRPr lang="fr-FR"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fr-FR" dirty="0"/>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fr-FR" smtClean="0"/>
              <a:pPr algn="r" rtl="0"/>
              <a:t>‹N°›</a:t>
            </a:fld>
            <a:endParaRPr lang="fr-F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fr-FR" noProof="0" dirty="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869BCCB5-3197-42F0-A23E-FBF35BB6BD6D}" type="datetime1">
              <a:rPr lang="fr-FR" smtClean="0"/>
              <a:pPr/>
              <a:t>23/09/2022</a:t>
            </a:fld>
            <a:endParaRPr lang="fr-FR" dirty="0"/>
          </a:p>
        </p:txBody>
      </p:sp>
      <p:sp>
        <p:nvSpPr>
          <p:cNvPr id="4" name="Espace réservé de l’image des diapositives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fr-FR" noProof="0" dirty="0"/>
          </a:p>
        </p:txBody>
      </p:sp>
      <p:sp>
        <p:nvSpPr>
          <p:cNvPr id="5" name="Espace réservé des not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fr-FR" noProof="0" dirty="0" smtClean="0"/>
              <a:t>Modifiez les styles du texte du masque</a:t>
            </a:r>
          </a:p>
          <a:p>
            <a:pPr lvl="1" rtl="0"/>
            <a:r>
              <a:rPr lang="fr-FR" noProof="0" dirty="0" smtClean="0"/>
              <a:t>Deuxième niveau</a:t>
            </a:r>
          </a:p>
          <a:p>
            <a:pPr lvl="2" rtl="0"/>
            <a:r>
              <a:rPr lang="fr-FR" noProof="0" dirty="0" smtClean="0"/>
              <a:t>Troisième niveau</a:t>
            </a:r>
          </a:p>
          <a:p>
            <a:pPr lvl="3" rtl="0"/>
            <a:r>
              <a:rPr lang="fr-FR" noProof="0" dirty="0" smtClean="0"/>
              <a:t>Quatrième niveau</a:t>
            </a:r>
          </a:p>
          <a:p>
            <a:pPr lvl="4" rtl="0"/>
            <a:r>
              <a:rPr lang="fr-FR" noProof="0" dirty="0" smtClean="0"/>
              <a:t>Cinquième niveau</a:t>
            </a:r>
            <a:endParaRPr lang="fr-FR" noProof="0" dirty="0"/>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fr-FR" noProof="0" dirty="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fr-FR" smtClean="0"/>
              <a:pPr/>
              <a:t>‹N°›</a:t>
            </a:fld>
            <a:endParaRPr lang="fr-F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F93199CD-3E1B-4AE6-990F-76F925F5EA9F}" type="slidenum">
              <a:rPr lang="fr-FR" smtClean="0"/>
              <a:pPr/>
              <a:t>8</a:t>
            </a:fld>
            <a:endParaRPr lang="fr-FR" dirty="0"/>
          </a:p>
        </p:txBody>
      </p:sp>
    </p:spTree>
    <p:extLst>
      <p:ext uri="{BB962C8B-B14F-4D97-AF65-F5344CB8AC3E}">
        <p14:creationId xmlns:p14="http://schemas.microsoft.com/office/powerpoint/2010/main" val="41585781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fr-FR" noProof="0" smtClean="0"/>
              <a:t>Modifiez le style du titre</a:t>
            </a:r>
            <a:endParaRPr lang="fr-FR" noProof="0" dirty="0"/>
          </a:p>
        </p:txBody>
      </p:sp>
      <p:sp>
        <p:nvSpPr>
          <p:cNvPr id="3" name="Sous-titre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fr-FR" noProof="0" smtClean="0"/>
              <a:t>Modifiez le style des sous-titres du masque</a:t>
            </a:r>
            <a:endParaRPr lang="fr-FR"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DF051453-B1D8-4BC2-B0E8-58B529C20F4C}" type="datetime1">
              <a:rPr lang="fr-FR" smtClean="0"/>
              <a:t>23/09/2022</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9142412" y="381001"/>
            <a:ext cx="1524001" cy="5638800"/>
          </a:xfrm>
        </p:spPr>
        <p:txBody>
          <a:bodyPr vert="eaVert" rtlCol="0"/>
          <a:lstStyle/>
          <a:p>
            <a:pPr rtl="0"/>
            <a:r>
              <a:rPr lang="fr-FR" noProof="0" smtClean="0"/>
              <a:t>Modifiez le style du titre</a:t>
            </a:r>
            <a:endParaRPr lang="fr-FR" noProof="0" dirty="0"/>
          </a:p>
        </p:txBody>
      </p:sp>
      <p:sp>
        <p:nvSpPr>
          <p:cNvPr id="3" name="Espace réservé du texte vertical 2"/>
          <p:cNvSpPr>
            <a:spLocks noGrp="1"/>
          </p:cNvSpPr>
          <p:nvPr>
            <p:ph type="body" orient="vert" idx="1"/>
          </p:nvPr>
        </p:nvSpPr>
        <p:spPr>
          <a:xfrm>
            <a:off x="1522412" y="381001"/>
            <a:ext cx="7391399" cy="5638800"/>
          </a:xfrm>
        </p:spPr>
        <p:txBody>
          <a:bodyPr vert="eaVert" rtlCol="0"/>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50931A1E-ACB6-421A-BD77-5B7F938C1AB9}" type="datetime1">
              <a:rPr lang="fr-FR" smtClean="0"/>
              <a:t>23/09/2022</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dirty="0"/>
          </a:p>
        </p:txBody>
      </p:sp>
      <p:sp>
        <p:nvSpPr>
          <p:cNvPr id="3" name="Espace réservé du contenu 2"/>
          <p:cNvSpPr>
            <a:spLocks noGrp="1"/>
          </p:cNvSpPr>
          <p:nvPr>
            <p:ph idx="1"/>
          </p:nvPr>
        </p:nvSpPr>
        <p:spPr/>
        <p:txBody>
          <a:bodyPr rtlCol="0"/>
          <a:lstStyle>
            <a:lvl5pPr algn="l" rtl="0">
              <a:defRPr/>
            </a:lvl5pPr>
            <a:lvl6pPr algn="l" rtl="0">
              <a:defRPr/>
            </a:lvl6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10B6DF71-7897-475E-8077-F46F38B0FF7E}" type="datetime1">
              <a:rPr lang="fr-FR" smtClean="0"/>
              <a:t>23/09/2022</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fr-FR" noProof="0" smtClean="0"/>
              <a:t>Modifiez le style du titre</a:t>
            </a:r>
            <a:endParaRPr lang="fr-FR" noProof="0" dirty="0"/>
          </a:p>
        </p:txBody>
      </p:sp>
      <p:sp>
        <p:nvSpPr>
          <p:cNvPr id="3" name="Espace réservé du texte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fr-FR" noProof="0" smtClean="0"/>
              <a:t>Modifiez les styles du texte du masque</a:t>
            </a:r>
          </a:p>
        </p:txBody>
      </p:sp>
      <p:sp>
        <p:nvSpPr>
          <p:cNvPr id="4" name="Espace réservé de la date 3"/>
          <p:cNvSpPr>
            <a:spLocks noGrp="1"/>
          </p:cNvSpPr>
          <p:nvPr>
            <p:ph type="dt" sz="half" idx="10"/>
          </p:nvPr>
        </p:nvSpPr>
        <p:spPr/>
        <p:txBody>
          <a:bodyPr rtlCol="0"/>
          <a:lstStyle>
            <a:lvl1pPr>
              <a:defRPr/>
            </a:lvl1pPr>
          </a:lstStyle>
          <a:p>
            <a:fld id="{0E7F77EB-25A7-4C5F-90F9-C08AC11AEDDC}" type="datetime1">
              <a:rPr lang="fr-FR" smtClean="0"/>
              <a:t>23/09/2022</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dirty="0"/>
          </a:p>
        </p:txBody>
      </p:sp>
      <p:sp>
        <p:nvSpPr>
          <p:cNvPr id="3" name="Espace réservé du contenu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4" name="Espace réservé du contenu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5" name="Espace réservé de la date 4"/>
          <p:cNvSpPr>
            <a:spLocks noGrp="1"/>
          </p:cNvSpPr>
          <p:nvPr>
            <p:ph type="dt" sz="half" idx="10"/>
          </p:nvPr>
        </p:nvSpPr>
        <p:spPr/>
        <p:txBody>
          <a:bodyPr rtlCol="0"/>
          <a:lstStyle>
            <a:lvl1pPr>
              <a:defRPr/>
            </a:lvl1pPr>
          </a:lstStyle>
          <a:p>
            <a:fld id="{16D7008F-96BB-420B-A516-1BF0C29CCDB4}" type="datetime1">
              <a:rPr lang="fr-FR" smtClean="0"/>
              <a:t>23/09/2022</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lvl1pPr rtl="0">
              <a:defRPr/>
            </a:lvl1pPr>
          </a:lstStyle>
          <a:p>
            <a:fld id="{2A013F82-EE5E-44EE-A61D-E31C6657F26F}" type="slidenum">
              <a:rPr lang="fr-FR" noProof="0" smtClean="0"/>
              <a:pPr/>
              <a:t>‹N°›</a:t>
            </a:fld>
            <a:endParaRPr lang="fr-FR"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lgn="l" rtl="0">
              <a:defRPr/>
            </a:lvl1pPr>
          </a:lstStyle>
          <a:p>
            <a:pPr rtl="0"/>
            <a:r>
              <a:rPr lang="fr-FR" noProof="0" smtClean="0"/>
              <a:t>Modifiez le style du titre</a:t>
            </a:r>
            <a:endParaRPr lang="fr-FR" noProof="0" dirty="0"/>
          </a:p>
        </p:txBody>
      </p:sp>
      <p:sp>
        <p:nvSpPr>
          <p:cNvPr id="3" name="Espace réservé du texte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fr-FR" noProof="0" smtClean="0"/>
              <a:t>Modifiez les styles du texte du masque</a:t>
            </a:r>
          </a:p>
        </p:txBody>
      </p:sp>
      <p:sp>
        <p:nvSpPr>
          <p:cNvPr id="4" name="Espace réservé du contenu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5" name="Espace réservé du texte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fr-FR" noProof="0" smtClean="0"/>
              <a:t>Modifiez les styles du texte du masque</a:t>
            </a:r>
          </a:p>
        </p:txBody>
      </p:sp>
      <p:sp>
        <p:nvSpPr>
          <p:cNvPr id="6" name="Espace réservé du contenu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7" name="Espace réservé de la date 6"/>
          <p:cNvSpPr>
            <a:spLocks noGrp="1"/>
          </p:cNvSpPr>
          <p:nvPr>
            <p:ph type="dt" sz="half" idx="10"/>
          </p:nvPr>
        </p:nvSpPr>
        <p:spPr/>
        <p:txBody>
          <a:bodyPr rtlCol="0"/>
          <a:lstStyle>
            <a:lvl1pPr>
              <a:defRPr/>
            </a:lvl1pPr>
          </a:lstStyle>
          <a:p>
            <a:fld id="{81428169-EC89-44AD-8B76-ACD73CC965FD}" type="datetime1">
              <a:rPr lang="fr-FR" smtClean="0"/>
              <a:t>23/09/2022</a:t>
            </a:fld>
            <a:endParaRPr lang="fr-FR"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lvl1pPr rtl="0">
              <a:defRPr/>
            </a:lvl1pPr>
          </a:lstStyle>
          <a:p>
            <a:fld id="{2A013F82-EE5E-44EE-A61D-E31C6657F26F}" type="slidenum">
              <a:rPr lang="fr-FR" noProof="0" smtClean="0"/>
              <a:pPr/>
              <a:t>‹N°›</a:t>
            </a:fld>
            <a:endParaRPr lang="fr-FR"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dirty="0"/>
          </a:p>
        </p:txBody>
      </p:sp>
      <p:sp>
        <p:nvSpPr>
          <p:cNvPr id="3" name="Espace réservé de la date 2"/>
          <p:cNvSpPr>
            <a:spLocks noGrp="1"/>
          </p:cNvSpPr>
          <p:nvPr>
            <p:ph type="dt" sz="half" idx="10"/>
          </p:nvPr>
        </p:nvSpPr>
        <p:spPr/>
        <p:txBody>
          <a:bodyPr rtlCol="0"/>
          <a:lstStyle>
            <a:lvl1pPr>
              <a:defRPr/>
            </a:lvl1pPr>
          </a:lstStyle>
          <a:p>
            <a:fld id="{0C151490-3602-4B33-B6F5-8D8BBBF421B7}" type="datetime1">
              <a:rPr lang="fr-FR" smtClean="0"/>
              <a:t>23/09/2022</a:t>
            </a:fld>
            <a:endParaRPr lang="fr-FR"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bg>
      <p:bgPr>
        <a:solidFill>
          <a:schemeClr val="bg2"/>
        </a:solidFill>
        <a:effectLst/>
      </p:bgPr>
    </p:bg>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lvl1pPr>
              <a:defRPr/>
            </a:lvl1pPr>
          </a:lstStyle>
          <a:p>
            <a:fld id="{0A5307BF-2264-41A0-ACB8-2C1D3D836C51}" type="datetime1">
              <a:rPr lang="fr-FR" smtClean="0"/>
              <a:t>23/09/2022</a:t>
            </a:fld>
            <a:endParaRPr lang="fr-FR"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fr-FR" noProof="0" smtClean="0"/>
              <a:t>Modifiez le style du titre</a:t>
            </a:r>
            <a:endParaRPr lang="fr-FR" noProof="0" dirty="0"/>
          </a:p>
        </p:txBody>
      </p:sp>
      <p:sp>
        <p:nvSpPr>
          <p:cNvPr id="3" name="Espace réservé du contenu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smtClean="0"/>
              <a:t>Modifiez les styles du texte du masque</a:t>
            </a:r>
          </a:p>
          <a:p>
            <a:pPr lvl="1" rtl="0"/>
            <a:r>
              <a:rPr lang="fr-FR" noProof="0" smtClean="0"/>
              <a:t>Deuxième niveau</a:t>
            </a:r>
          </a:p>
          <a:p>
            <a:pPr lvl="2" rtl="0"/>
            <a:r>
              <a:rPr lang="fr-FR" noProof="0" smtClean="0"/>
              <a:t>Troisième niveau</a:t>
            </a:r>
          </a:p>
          <a:p>
            <a:pPr lvl="3" rtl="0"/>
            <a:r>
              <a:rPr lang="fr-FR" noProof="0" smtClean="0"/>
              <a:t>Quatrième niveau</a:t>
            </a:r>
          </a:p>
          <a:p>
            <a:pPr lvl="4" rtl="0"/>
            <a:r>
              <a:rPr lang="fr-FR" noProof="0" smtClean="0"/>
              <a:t>Cinquième niveau</a:t>
            </a:r>
            <a:endParaRPr lang="fr-FR" noProof="0" dirty="0"/>
          </a:p>
        </p:txBody>
      </p:sp>
      <p:sp>
        <p:nvSpPr>
          <p:cNvPr id="4" name="Espace réservé du texte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fr-FR" noProof="0" smtClean="0"/>
              <a:t>Modifiez les styles du texte du masque</a:t>
            </a:r>
          </a:p>
        </p:txBody>
      </p:sp>
      <p:sp>
        <p:nvSpPr>
          <p:cNvPr id="5" name="Espace réservé de la date 4"/>
          <p:cNvSpPr>
            <a:spLocks noGrp="1"/>
          </p:cNvSpPr>
          <p:nvPr>
            <p:ph type="dt" sz="half" idx="10"/>
          </p:nvPr>
        </p:nvSpPr>
        <p:spPr/>
        <p:txBody>
          <a:bodyPr rtlCol="0"/>
          <a:lstStyle>
            <a:lvl1pPr>
              <a:defRPr/>
            </a:lvl1pPr>
          </a:lstStyle>
          <a:p>
            <a:fld id="{26C47A50-32B6-4E11-8EF7-6476E5097915}" type="datetime1">
              <a:rPr lang="fr-FR" smtClean="0"/>
              <a:t>23/09/2022</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Espace réservé d’image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fr-FR" noProof="0" smtClean="0"/>
              <a:t>Cliquez sur l'icône pour ajouter une image</a:t>
            </a:r>
            <a:endParaRPr lang="fr-FR" noProof="0" dirty="0"/>
          </a:p>
        </p:txBody>
      </p:sp>
      <p:sp>
        <p:nvSpPr>
          <p:cNvPr id="2" name="Titre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fr-FR" noProof="0" smtClean="0"/>
              <a:t>Modifiez le style du titre</a:t>
            </a:r>
            <a:endParaRPr lang="fr-FR" noProof="0" dirty="0"/>
          </a:p>
        </p:txBody>
      </p:sp>
      <p:sp>
        <p:nvSpPr>
          <p:cNvPr id="4" name="Espace réservé du texte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fr-FR" noProof="0" smtClean="0"/>
              <a:t>Modifiez les styles du texte du masque</a:t>
            </a:r>
          </a:p>
        </p:txBody>
      </p:sp>
      <p:sp>
        <p:nvSpPr>
          <p:cNvPr id="5" name="Espace réservé de la date 4"/>
          <p:cNvSpPr>
            <a:spLocks noGrp="1"/>
          </p:cNvSpPr>
          <p:nvPr>
            <p:ph type="dt" sz="half" idx="10"/>
          </p:nvPr>
        </p:nvSpPr>
        <p:spPr/>
        <p:txBody>
          <a:bodyPr rtlCol="0"/>
          <a:lstStyle>
            <a:lvl1pPr>
              <a:defRPr/>
            </a:lvl1pPr>
          </a:lstStyle>
          <a:p>
            <a:fld id="{10BDBE83-1757-4310-959A-C3E56CBF0654}" type="datetime1">
              <a:rPr lang="fr-FR" smtClean="0"/>
              <a:t>23/09/2022</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2A013F82-EE5E-44EE-A61D-E31C6657F26F}" type="slidenum">
              <a:rPr lang="fr-FR" noProof="0" smtClean="0"/>
              <a:pPr rtl="0"/>
              <a:t>‹N°›</a:t>
            </a:fld>
            <a:endParaRPr lang="fr-FR"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fr-FR" noProof="0" dirty="0" smtClean="0"/>
              <a:t>Modifiez le style du titre</a:t>
            </a:r>
            <a:endParaRPr lang="fr-FR" noProof="0" dirty="0"/>
          </a:p>
        </p:txBody>
      </p:sp>
      <p:sp>
        <p:nvSpPr>
          <p:cNvPr id="3" name="Espace réservé du texte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fr-FR" noProof="0" dirty="0" smtClean="0"/>
              <a:t>Modifiez les styles du texte du masque</a:t>
            </a:r>
          </a:p>
          <a:p>
            <a:pPr lvl="1" rtl="0"/>
            <a:r>
              <a:rPr lang="fr-FR" noProof="0" dirty="0" smtClean="0"/>
              <a:t>Deuxième niveau</a:t>
            </a:r>
          </a:p>
          <a:p>
            <a:pPr lvl="2" rtl="0"/>
            <a:r>
              <a:rPr lang="fr-FR" noProof="0" dirty="0" smtClean="0"/>
              <a:t>Troisième niveau</a:t>
            </a:r>
          </a:p>
          <a:p>
            <a:pPr lvl="3" rtl="0"/>
            <a:r>
              <a:rPr lang="fr-FR" noProof="0" dirty="0" smtClean="0"/>
              <a:t>Quatrième niveau</a:t>
            </a:r>
          </a:p>
          <a:p>
            <a:pPr lvl="4" rtl="0"/>
            <a:r>
              <a:rPr lang="fr-FR" noProof="0" dirty="0" smtClean="0"/>
              <a:t>Cinquième niveau</a:t>
            </a:r>
            <a:endParaRPr lang="fr-FR" noProof="0" dirty="0"/>
          </a:p>
        </p:txBody>
      </p:sp>
      <p:sp>
        <p:nvSpPr>
          <p:cNvPr id="4" name="Espace réservé de la date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C1285AFE-6868-468A-966C-BBB9765170B9}" type="datetime1">
              <a:rPr lang="fr-FR" smtClean="0"/>
              <a:t>23/09/2022</a:t>
            </a:fld>
            <a:endParaRPr lang="fr-FR" dirty="0"/>
          </a:p>
        </p:txBody>
      </p:sp>
      <p:sp>
        <p:nvSpPr>
          <p:cNvPr id="5" name="Espace réservé du pied de page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fr-FR" smtClean="0"/>
              <a:pPr/>
              <a:t>‹N°›</a:t>
            </a:fld>
            <a:endParaRPr lang="fr-FR"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1065214" y="1828800"/>
            <a:ext cx="9781726" cy="2895600"/>
          </a:xfrm>
        </p:spPr>
        <p:txBody>
          <a:bodyPr rtlCol="0">
            <a:normAutofit/>
          </a:bodyPr>
          <a:lstStyle/>
          <a:p>
            <a:r>
              <a:rPr lang="fr-FR" sz="5400" dirty="0" smtClean="0">
                <a:solidFill>
                  <a:schemeClr val="accent1"/>
                </a:solidFill>
              </a:rPr>
              <a:t>Développement d’une </a:t>
            </a:r>
            <a:r>
              <a:rPr lang="fr-FR" sz="5400" dirty="0">
                <a:solidFill>
                  <a:schemeClr val="accent1"/>
                </a:solidFill>
              </a:rPr>
              <a:t>application web développé en Laravel avec des api</a:t>
            </a:r>
            <a:endParaRPr lang="fr-FR" sz="5400" dirty="0">
              <a:solidFill>
                <a:schemeClr val="accent1"/>
              </a:solidFill>
            </a:endParaRPr>
          </a:p>
        </p:txBody>
      </p:sp>
      <p:sp>
        <p:nvSpPr>
          <p:cNvPr id="4" name="Sous-titre 3"/>
          <p:cNvSpPr>
            <a:spLocks noGrp="1"/>
          </p:cNvSpPr>
          <p:nvPr>
            <p:ph type="subTitle" idx="1"/>
          </p:nvPr>
        </p:nvSpPr>
        <p:spPr>
          <a:xfrm>
            <a:off x="189756" y="6021288"/>
            <a:ext cx="10585176" cy="643136"/>
          </a:xfrm>
        </p:spPr>
        <p:txBody>
          <a:bodyPr rtlCol="0"/>
          <a:lstStyle/>
          <a:p>
            <a:pPr algn="ctr" rtl="0"/>
            <a:r>
              <a:rPr lang="en-GB" dirty="0" smtClean="0"/>
              <a:t>Presenté par Achraf Heddad et Aymane heddad</a:t>
            </a:r>
            <a:endParaRPr lang="fr-FR" dirty="0"/>
          </a:p>
        </p:txBody>
      </p:sp>
      <p:pic>
        <p:nvPicPr>
          <p:cNvPr id="5" name="Image 4"/>
          <p:cNvPicPr>
            <a:picLocks noChangeAspect="1"/>
          </p:cNvPicPr>
          <p:nvPr/>
        </p:nvPicPr>
        <p:blipFill>
          <a:blip r:embed="rId2"/>
          <a:stretch>
            <a:fillRect/>
          </a:stretch>
        </p:blipFill>
        <p:spPr>
          <a:xfrm>
            <a:off x="208652" y="260648"/>
            <a:ext cx="1713124" cy="798645"/>
          </a:xfrm>
          <a:prstGeom prst="rect">
            <a:avLst/>
          </a:prstGeom>
        </p:spPr>
      </p:pic>
    </p:spTree>
    <p:extLst>
      <p:ext uri="{BB962C8B-B14F-4D97-AF65-F5344CB8AC3E}">
        <p14:creationId xmlns:p14="http://schemas.microsoft.com/office/powerpoint/2010/main" val="2808920126"/>
      </p:ext>
    </p:extLst>
  </p:cSld>
  <p:clrMapOvr>
    <a:masterClrMapping/>
  </p:clrMapOvr>
  <p:transition spd="slow">
    <p:randomBar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498943" y="404664"/>
            <a:ext cx="9619418" cy="959768"/>
          </a:xfrm>
        </p:spPr>
        <p:txBody>
          <a:bodyPr>
            <a:normAutofit fontScale="90000"/>
          </a:bodyPr>
          <a:lstStyle/>
          <a:p>
            <a:pPr marL="742950" indent="-742950">
              <a:buClr>
                <a:schemeClr val="accent1"/>
              </a:buClr>
              <a:buFont typeface="+mj-lt"/>
              <a:buAutoNum type="arabicPeriod" startAt="2"/>
            </a:pPr>
            <a:r>
              <a:rPr lang="fr-FR" sz="4000" dirty="0">
                <a:solidFill>
                  <a:schemeClr val="accent1"/>
                </a:solidFill>
              </a:rPr>
              <a:t>Les interfaces de l’application</a:t>
            </a:r>
            <a:r>
              <a:rPr lang="fr-FR" dirty="0"/>
              <a:t/>
            </a:r>
            <a:br>
              <a:rPr lang="fr-FR" dirty="0"/>
            </a:br>
            <a:endParaRPr lang="fr-FR" dirty="0"/>
          </a:p>
        </p:txBody>
      </p:sp>
      <p:sp>
        <p:nvSpPr>
          <p:cNvPr id="3" name="Espace réservé du contenu 2"/>
          <p:cNvSpPr>
            <a:spLocks noGrp="1"/>
          </p:cNvSpPr>
          <p:nvPr>
            <p:ph idx="1"/>
          </p:nvPr>
        </p:nvSpPr>
        <p:spPr>
          <a:xfrm>
            <a:off x="1534362" y="1124744"/>
            <a:ext cx="9619418" cy="4535016"/>
          </a:xfrm>
        </p:spPr>
        <p:txBody>
          <a:bodyPr/>
          <a:lstStyle/>
          <a:p>
            <a:pPr lvl="0"/>
            <a:r>
              <a:rPr lang="fr-FR" b="1" dirty="0"/>
              <a:t>Page d’accueil : </a:t>
            </a:r>
            <a:endParaRPr lang="fr-FR" dirty="0"/>
          </a:p>
          <a:p>
            <a:pPr marL="0" indent="0">
              <a:buNone/>
            </a:pPr>
            <a:r>
              <a:rPr lang="fr-FR" dirty="0" smtClean="0"/>
              <a:t>	Ce </a:t>
            </a:r>
            <a:r>
              <a:rPr lang="fr-FR" dirty="0"/>
              <a:t>module contient l’ensemble des films </a:t>
            </a:r>
            <a:r>
              <a:rPr lang="fr-FR" dirty="0" smtClean="0"/>
              <a:t>et séries disponibles. </a:t>
            </a:r>
            <a:r>
              <a:rPr lang="fr-FR" dirty="0"/>
              <a:t>Selon ses choix, l’utilisateur peut accéder à toutes pages qu’offre l’application. Il y a un bouton </a:t>
            </a:r>
            <a:r>
              <a:rPr lang="fr-FR" dirty="0" smtClean="0"/>
              <a:t>login pour se connecter et autre bouton Sign up pour se de connecter. </a:t>
            </a:r>
            <a:endParaRPr lang="fr-FR" dirty="0"/>
          </a:p>
        </p:txBody>
      </p:sp>
      <p:sp>
        <p:nvSpPr>
          <p:cNvPr id="5" name="Espace réservé du numéro de diapositive 7"/>
          <p:cNvSpPr>
            <a:spLocks noGrp="1"/>
          </p:cNvSpPr>
          <p:nvPr>
            <p:ph type="sldNum" sz="quarter" idx="12"/>
          </p:nvPr>
        </p:nvSpPr>
        <p:spPr>
          <a:xfrm>
            <a:off x="11141831" y="6459238"/>
            <a:ext cx="838201" cy="276228"/>
          </a:xfrm>
        </p:spPr>
        <p:txBody>
          <a:bodyPr/>
          <a:lstStyle/>
          <a:p>
            <a:pPr rtl="0"/>
            <a:r>
              <a:rPr lang="en-GB" sz="1800" noProof="0" dirty="0" smtClean="0">
                <a:solidFill>
                  <a:schemeClr val="accent1"/>
                </a:solidFill>
              </a:rPr>
              <a:t>10</a:t>
            </a:r>
            <a:endParaRPr lang="fr-FR" sz="1800" noProof="0" dirty="0">
              <a:solidFill>
                <a:schemeClr val="accent1"/>
              </a:solidFill>
            </a:endParaRPr>
          </a:p>
        </p:txBody>
      </p:sp>
    </p:spTree>
    <p:extLst>
      <p:ext uri="{BB962C8B-B14F-4D97-AF65-F5344CB8AC3E}">
        <p14:creationId xmlns:p14="http://schemas.microsoft.com/office/powerpoint/2010/main" val="3270627750"/>
      </p:ext>
    </p:extLst>
  </p:cSld>
  <p:clrMapOvr>
    <a:masterClrMapping/>
  </p:clrMapOvr>
  <p:transition spd="slow">
    <p:randomBar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11</a:t>
            </a:fld>
            <a:endParaRPr lang="fr-FR" noProof="0" dirty="0"/>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7999"/>
          </a:xfrm>
          <a:prstGeom prst="rect">
            <a:avLst/>
          </a:prstGeom>
        </p:spPr>
      </p:pic>
    </p:spTree>
    <p:extLst>
      <p:ext uri="{BB962C8B-B14F-4D97-AF65-F5344CB8AC3E}">
        <p14:creationId xmlns:p14="http://schemas.microsoft.com/office/powerpoint/2010/main" val="2336002310"/>
      </p:ext>
    </p:extLst>
  </p:cSld>
  <p:clrMapOvr>
    <a:masterClrMapping/>
  </p:clrMapOvr>
  <p:transition spd="slow">
    <p:randomBar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404665"/>
            <a:ext cx="9756575" cy="648072"/>
          </a:xfrm>
        </p:spPr>
        <p:txBody>
          <a:bodyPr/>
          <a:lstStyle/>
          <a:p>
            <a:r>
              <a:rPr lang="fr-FR" b="1" dirty="0"/>
              <a:t>Authentification  « login »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12</a:t>
            </a:fld>
            <a:endParaRPr lang="fr-FR" noProof="0" dirty="0"/>
          </a:p>
        </p:txBody>
      </p:sp>
      <p:pic>
        <p:nvPicPr>
          <p:cNvPr id="5" name="Image 4" descr="C:\Users\lenovo\Desktop\image\login.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64704"/>
            <a:ext cx="12188825" cy="6093296"/>
          </a:xfrm>
          <a:prstGeom prst="rect">
            <a:avLst/>
          </a:prstGeom>
          <a:noFill/>
          <a:ln>
            <a:noFill/>
          </a:ln>
        </p:spPr>
      </p:pic>
    </p:spTree>
    <p:extLst>
      <p:ext uri="{BB962C8B-B14F-4D97-AF65-F5344CB8AC3E}">
        <p14:creationId xmlns:p14="http://schemas.microsoft.com/office/powerpoint/2010/main" val="1144662181"/>
      </p:ext>
    </p:extLst>
  </p:cSld>
  <p:clrMapOvr>
    <a:masterClrMapping/>
  </p:clrMapOvr>
  <p:transition spd="slow">
    <p:randomBar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13</a:t>
            </a:fld>
            <a:endParaRPr lang="fr-FR" noProof="0" dirty="0"/>
          </a:p>
        </p:txBody>
      </p:sp>
      <p:sp>
        <p:nvSpPr>
          <p:cNvPr id="5" name="Espace réservé du contenu 2"/>
          <p:cNvSpPr>
            <a:spLocks noGrp="1"/>
          </p:cNvSpPr>
          <p:nvPr>
            <p:ph idx="1"/>
          </p:nvPr>
        </p:nvSpPr>
        <p:spPr>
          <a:xfrm>
            <a:off x="1522413" y="404665"/>
            <a:ext cx="9756575" cy="648072"/>
          </a:xfrm>
        </p:spPr>
        <p:txBody>
          <a:bodyPr/>
          <a:lstStyle/>
          <a:p>
            <a:r>
              <a:rPr lang="fr-FR" b="1" dirty="0"/>
              <a:t>Authentification  «signup» : </a:t>
            </a:r>
            <a:endParaRPr lang="fr-FR" dirty="0"/>
          </a:p>
        </p:txBody>
      </p:sp>
      <p:pic>
        <p:nvPicPr>
          <p:cNvPr id="6" name="Image 5" descr="C:\Users\lenovo\Desktop\image\signup.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052738"/>
            <a:ext cx="12188825" cy="5805262"/>
          </a:xfrm>
          <a:prstGeom prst="rect">
            <a:avLst/>
          </a:prstGeom>
          <a:noFill/>
          <a:ln>
            <a:noFill/>
          </a:ln>
        </p:spPr>
      </p:pic>
    </p:spTree>
    <p:extLst>
      <p:ext uri="{BB962C8B-B14F-4D97-AF65-F5344CB8AC3E}">
        <p14:creationId xmlns:p14="http://schemas.microsoft.com/office/powerpoint/2010/main" val="2422293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22413" y="381000"/>
            <a:ext cx="9144001" cy="815752"/>
          </a:xfrm>
        </p:spPr>
        <p:txBody>
          <a:bodyPr>
            <a:normAutofit/>
          </a:bodyPr>
          <a:lstStyle/>
          <a:p>
            <a:r>
              <a:rPr lang="fr-FR" sz="2400" b="1" dirty="0"/>
              <a:t>Page Movies </a:t>
            </a:r>
            <a:endParaRPr lang="fr-FR" sz="2400" b="1"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14</a:t>
            </a:fld>
            <a:endParaRPr lang="fr-FR" noProof="0" dirty="0"/>
          </a:p>
        </p:txBody>
      </p:sp>
      <p:pic>
        <p:nvPicPr>
          <p:cNvPr id="5" name="Image 4" descr="D:\pagemovies.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196752"/>
            <a:ext cx="12188824" cy="5661248"/>
          </a:xfrm>
          <a:prstGeom prst="rect">
            <a:avLst/>
          </a:prstGeom>
          <a:noFill/>
          <a:ln>
            <a:noFill/>
          </a:ln>
        </p:spPr>
      </p:pic>
    </p:spTree>
    <p:extLst>
      <p:ext uri="{BB962C8B-B14F-4D97-AF65-F5344CB8AC3E}">
        <p14:creationId xmlns:p14="http://schemas.microsoft.com/office/powerpoint/2010/main" val="1970412789"/>
      </p:ext>
    </p:extLst>
  </p:cSld>
  <p:clrMapOvr>
    <a:masterClrMapping/>
  </p:clrMapOvr>
  <p:transition spd="slow">
    <p:randomBar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12920" y="404664"/>
            <a:ext cx="9134391" cy="731913"/>
          </a:xfrm>
        </p:spPr>
        <p:txBody>
          <a:bodyPr/>
          <a:lstStyle/>
          <a:p>
            <a:r>
              <a:rPr lang="fr-FR" b="1" dirty="0"/>
              <a:t>Détails Movies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15</a:t>
            </a:fld>
            <a:endParaRPr lang="fr-FR" noProof="0" dirty="0"/>
          </a:p>
        </p:txBody>
      </p:sp>
      <p:pic>
        <p:nvPicPr>
          <p:cNvPr id="5" name="Image 4" descr="D:\DETAIL MOV.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980728"/>
            <a:ext cx="12188825" cy="5877272"/>
          </a:xfrm>
          <a:prstGeom prst="rect">
            <a:avLst/>
          </a:prstGeom>
          <a:noFill/>
          <a:ln>
            <a:noFill/>
          </a:ln>
        </p:spPr>
      </p:pic>
    </p:spTree>
    <p:extLst>
      <p:ext uri="{BB962C8B-B14F-4D97-AF65-F5344CB8AC3E}">
        <p14:creationId xmlns:p14="http://schemas.microsoft.com/office/powerpoint/2010/main" val="1042036143"/>
      </p:ext>
    </p:extLst>
  </p:cSld>
  <p:clrMapOvr>
    <a:masterClrMapping/>
  </p:clrMapOvr>
  <p:transition spd="slow">
    <p:randomBar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60649"/>
            <a:ext cx="9134391" cy="720079"/>
          </a:xfrm>
        </p:spPr>
        <p:txBody>
          <a:bodyPr/>
          <a:lstStyle/>
          <a:p>
            <a:r>
              <a:rPr lang="fr-FR" b="1" dirty="0"/>
              <a:t>La Page trailer: </a:t>
            </a:r>
            <a:endParaRPr lang="fr-FR" dirty="0"/>
          </a:p>
          <a:p>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16</a:t>
            </a:fld>
            <a:endParaRPr lang="fr-FR" noProof="0" dirty="0"/>
          </a:p>
        </p:txBody>
      </p:sp>
      <p:pic>
        <p:nvPicPr>
          <p:cNvPr id="5" name="Image 4" descr="C:\Users\lenovo\Desktop\image\trailermovie.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908720"/>
            <a:ext cx="12188825" cy="5949280"/>
          </a:xfrm>
          <a:prstGeom prst="rect">
            <a:avLst/>
          </a:prstGeom>
          <a:noFill/>
          <a:ln>
            <a:noFill/>
          </a:ln>
        </p:spPr>
      </p:pic>
    </p:spTree>
    <p:extLst>
      <p:ext uri="{BB962C8B-B14F-4D97-AF65-F5344CB8AC3E}">
        <p14:creationId xmlns:p14="http://schemas.microsoft.com/office/powerpoint/2010/main" val="2600942504"/>
      </p:ext>
    </p:extLst>
  </p:cSld>
  <p:clrMapOvr>
    <a:masterClrMapping/>
  </p:clrMapOvr>
  <p:transition spd="slow">
    <p:randomBar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60649"/>
            <a:ext cx="9134391" cy="720079"/>
          </a:xfrm>
        </p:spPr>
        <p:txBody>
          <a:bodyPr/>
          <a:lstStyle/>
          <a:p>
            <a:r>
              <a:rPr lang="en-GB" b="1" dirty="0"/>
              <a:t>La Page add to card Movies</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17</a:t>
            </a:fld>
            <a:endParaRPr lang="fr-FR" noProof="0" dirty="0"/>
          </a:p>
        </p:txBody>
      </p:sp>
      <p:pic>
        <p:nvPicPr>
          <p:cNvPr id="5" name="Image 4" descr="D:\movie.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64704"/>
            <a:ext cx="12188826" cy="6093296"/>
          </a:xfrm>
          <a:prstGeom prst="rect">
            <a:avLst/>
          </a:prstGeom>
          <a:noFill/>
          <a:ln>
            <a:noFill/>
          </a:ln>
        </p:spPr>
      </p:pic>
    </p:spTree>
    <p:extLst>
      <p:ext uri="{BB962C8B-B14F-4D97-AF65-F5344CB8AC3E}">
        <p14:creationId xmlns:p14="http://schemas.microsoft.com/office/powerpoint/2010/main" val="3512321302"/>
      </p:ext>
    </p:extLst>
  </p:cSld>
  <p:clrMapOvr>
    <a:masterClrMapping/>
  </p:clrMapOvr>
  <p:transition spd="slow">
    <p:randomBar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269876" y="260648"/>
            <a:ext cx="9134391" cy="875929"/>
          </a:xfrm>
        </p:spPr>
        <p:txBody>
          <a:bodyPr/>
          <a:lstStyle/>
          <a:p>
            <a:r>
              <a:rPr lang="fr-FR" b="1" dirty="0"/>
              <a:t>Page Tv </a:t>
            </a:r>
            <a:r>
              <a:rPr lang="fr-FR" b="1" dirty="0" smtClean="0"/>
              <a:t>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18</a:t>
            </a:fld>
            <a:endParaRPr lang="fr-FR" noProof="0" dirty="0"/>
          </a:p>
        </p:txBody>
      </p:sp>
      <p:pic>
        <p:nvPicPr>
          <p:cNvPr id="6" name="Image 5" descr="D:\pagetv.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836712"/>
            <a:ext cx="12188824" cy="6021287"/>
          </a:xfrm>
          <a:prstGeom prst="rect">
            <a:avLst/>
          </a:prstGeom>
          <a:noFill/>
          <a:ln>
            <a:noFill/>
          </a:ln>
        </p:spPr>
      </p:pic>
    </p:spTree>
    <p:extLst>
      <p:ext uri="{BB962C8B-B14F-4D97-AF65-F5344CB8AC3E}">
        <p14:creationId xmlns:p14="http://schemas.microsoft.com/office/powerpoint/2010/main" val="3111782801"/>
      </p:ext>
    </p:extLst>
  </p:cSld>
  <p:clrMapOvr>
    <a:masterClrMapping/>
  </p:clrMapOvr>
  <p:transition spd="slow">
    <p:randomBar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404665"/>
            <a:ext cx="9134391" cy="720079"/>
          </a:xfrm>
        </p:spPr>
        <p:txBody>
          <a:bodyPr/>
          <a:lstStyle/>
          <a:p>
            <a:r>
              <a:rPr lang="en-GB" b="1" dirty="0"/>
              <a:t>Page Actors </a:t>
            </a:r>
            <a:r>
              <a:rPr lang="en-GB" b="1" dirty="0" smtClean="0"/>
              <a:t> </a:t>
            </a:r>
            <a:endParaRPr lang="fr-FR" dirty="0"/>
          </a:p>
          <a:p>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19</a:t>
            </a:fld>
            <a:endParaRPr lang="fr-FR" noProof="0" dirty="0"/>
          </a:p>
        </p:txBody>
      </p:sp>
      <p:pic>
        <p:nvPicPr>
          <p:cNvPr id="5" name="Image 4" descr="D:\actors.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908720"/>
            <a:ext cx="12188825" cy="5949280"/>
          </a:xfrm>
          <a:prstGeom prst="rect">
            <a:avLst/>
          </a:prstGeom>
          <a:noFill/>
          <a:ln>
            <a:noFill/>
          </a:ln>
        </p:spPr>
      </p:pic>
    </p:spTree>
    <p:extLst>
      <p:ext uri="{BB962C8B-B14F-4D97-AF65-F5344CB8AC3E}">
        <p14:creationId xmlns:p14="http://schemas.microsoft.com/office/powerpoint/2010/main" val="2854508239"/>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re 12"/>
          <p:cNvSpPr>
            <a:spLocks noGrp="1"/>
          </p:cNvSpPr>
          <p:nvPr>
            <p:ph type="title"/>
          </p:nvPr>
        </p:nvSpPr>
        <p:spPr>
          <a:xfrm>
            <a:off x="1499878" y="260648"/>
            <a:ext cx="9144001" cy="959768"/>
          </a:xfrm>
        </p:spPr>
        <p:txBody>
          <a:bodyPr rtlCol="0"/>
          <a:lstStyle/>
          <a:p>
            <a:pPr rtl="0"/>
            <a:r>
              <a:rPr lang="en-GB" dirty="0" smtClean="0"/>
              <a:t>Sommaire</a:t>
            </a:r>
            <a:endParaRPr lang="fr-FR" dirty="0"/>
          </a:p>
        </p:txBody>
      </p:sp>
      <p:sp>
        <p:nvSpPr>
          <p:cNvPr id="14" name="Espace réservé du contenu 13"/>
          <p:cNvSpPr>
            <a:spLocks noGrp="1"/>
          </p:cNvSpPr>
          <p:nvPr>
            <p:ph idx="1"/>
          </p:nvPr>
        </p:nvSpPr>
        <p:spPr>
          <a:xfrm>
            <a:off x="1499878" y="1220416"/>
            <a:ext cx="9491078" cy="5520951"/>
          </a:xfrm>
        </p:spPr>
        <p:txBody>
          <a:bodyPr rtlCol="0">
            <a:normAutofit lnSpcReduction="10000"/>
          </a:bodyPr>
          <a:lstStyle/>
          <a:p>
            <a:pPr marL="514350" indent="-514350">
              <a:buFont typeface="+mj-lt"/>
              <a:buAutoNum type="romanUcPeriod"/>
            </a:pPr>
            <a:r>
              <a:rPr lang="fr-FR" sz="2800" dirty="0"/>
              <a:t>Contexte général du projet </a:t>
            </a:r>
            <a:endParaRPr lang="fr-FR" sz="2800" dirty="0" smtClean="0"/>
          </a:p>
          <a:p>
            <a:pPr marL="457200" indent="-457200">
              <a:buFont typeface="+mj-lt"/>
              <a:buAutoNum type="arabicPeriod"/>
            </a:pPr>
            <a:r>
              <a:rPr lang="fr-FR" dirty="0" smtClean="0"/>
              <a:t>Présentation </a:t>
            </a:r>
            <a:r>
              <a:rPr lang="fr-FR" dirty="0"/>
              <a:t>de l'organisme d'accueil </a:t>
            </a:r>
            <a:endParaRPr lang="fr-FR" dirty="0" smtClean="0"/>
          </a:p>
          <a:p>
            <a:pPr marL="457200" indent="-457200">
              <a:buFont typeface="+mj-lt"/>
              <a:buAutoNum type="arabicPeriod"/>
            </a:pPr>
            <a:r>
              <a:rPr lang="fr-FR" dirty="0"/>
              <a:t>Présentation du </a:t>
            </a:r>
            <a:r>
              <a:rPr lang="fr-FR" dirty="0" smtClean="0"/>
              <a:t>projet</a:t>
            </a:r>
          </a:p>
          <a:p>
            <a:pPr marL="514350" indent="-514350">
              <a:buFont typeface="+mj-lt"/>
              <a:buAutoNum type="romanUcPeriod" startAt="2"/>
            </a:pPr>
            <a:r>
              <a:rPr lang="fr-FR" sz="2800" dirty="0"/>
              <a:t>Analyse et spécification des besoins </a:t>
            </a:r>
            <a:endParaRPr lang="fr-FR" sz="2800" dirty="0" smtClean="0"/>
          </a:p>
          <a:p>
            <a:pPr marL="457200" indent="-457200">
              <a:buFont typeface="+mj-lt"/>
              <a:buAutoNum type="arabicPeriod"/>
            </a:pPr>
            <a:r>
              <a:rPr lang="fr-FR" dirty="0"/>
              <a:t>Fonctions de service </a:t>
            </a:r>
            <a:endParaRPr lang="fr-FR" dirty="0" smtClean="0"/>
          </a:p>
          <a:p>
            <a:pPr marL="457200" indent="-457200">
              <a:buFont typeface="+mj-lt"/>
              <a:buAutoNum type="arabicPeriod"/>
            </a:pPr>
            <a:r>
              <a:rPr lang="fr-FR" dirty="0"/>
              <a:t>Cas d’utilisation général </a:t>
            </a:r>
            <a:endParaRPr lang="fr-FR" dirty="0"/>
          </a:p>
          <a:p>
            <a:pPr marL="514350" indent="-514350">
              <a:buFont typeface="+mj-lt"/>
              <a:buAutoNum type="romanUcPeriod" startAt="3"/>
            </a:pPr>
            <a:r>
              <a:rPr lang="fr-FR" sz="2800" dirty="0"/>
              <a:t>Développement et </a:t>
            </a:r>
            <a:r>
              <a:rPr lang="fr-FR" sz="2800" dirty="0" smtClean="0"/>
              <a:t>Réalisation</a:t>
            </a:r>
          </a:p>
          <a:p>
            <a:pPr marL="457200" indent="-457200">
              <a:buFont typeface="+mj-lt"/>
              <a:buAutoNum type="arabicPeriod"/>
            </a:pPr>
            <a:r>
              <a:rPr lang="fr-FR" dirty="0"/>
              <a:t>Les technologies utilisées </a:t>
            </a:r>
            <a:r>
              <a:rPr lang="fr-FR" dirty="0" smtClean="0"/>
              <a:t>:</a:t>
            </a:r>
          </a:p>
          <a:p>
            <a:pPr marL="457200" indent="-457200">
              <a:buFont typeface="+mj-lt"/>
              <a:buAutoNum type="arabicPeriod"/>
            </a:pPr>
            <a:r>
              <a:rPr lang="fr-FR" dirty="0"/>
              <a:t>Les interfaces de </a:t>
            </a:r>
            <a:r>
              <a:rPr lang="fr-FR" dirty="0" smtClean="0"/>
              <a:t>l’application</a:t>
            </a:r>
          </a:p>
          <a:p>
            <a:pPr marL="514350" indent="-514350">
              <a:buFont typeface="+mj-lt"/>
              <a:buAutoNum type="romanUcPeriod" startAt="4"/>
            </a:pPr>
            <a:r>
              <a:rPr lang="fr-FR" sz="2800" dirty="0"/>
              <a:t>Conclusion</a:t>
            </a:r>
          </a:p>
          <a:p>
            <a:pPr marL="0" indent="0">
              <a:buNone/>
            </a:pPr>
            <a:endParaRPr lang="fr-FR" dirty="0"/>
          </a:p>
          <a:p>
            <a:pPr marL="0" indent="0">
              <a:buNone/>
            </a:pPr>
            <a:endParaRPr lang="fr-FR" dirty="0"/>
          </a:p>
          <a:p>
            <a:pPr marL="0" indent="0">
              <a:buNone/>
            </a:pPr>
            <a:endParaRPr lang="fr-FR" b="1" dirty="0" smtClean="0"/>
          </a:p>
          <a:p>
            <a:pPr marL="0" indent="0">
              <a:buNone/>
            </a:pPr>
            <a:endParaRPr lang="fr-FR" dirty="0" smtClean="0"/>
          </a:p>
          <a:p>
            <a:pPr marL="514350" indent="-514350">
              <a:buFont typeface="+mj-lt"/>
              <a:buAutoNum type="romanUcPeriod" startAt="2"/>
            </a:pPr>
            <a:endParaRPr lang="fr-FR" dirty="0" smtClean="0"/>
          </a:p>
          <a:p>
            <a:pPr marL="0" indent="0">
              <a:buNone/>
            </a:pPr>
            <a:endParaRPr lang="fr-FR" sz="2000" dirty="0"/>
          </a:p>
          <a:p>
            <a:endParaRPr lang="fr-FR" b="1" dirty="0"/>
          </a:p>
          <a:p>
            <a:pPr rtl="0"/>
            <a:endParaRPr lang="fr-FR" dirty="0"/>
          </a:p>
        </p:txBody>
      </p:sp>
      <p:sp>
        <p:nvSpPr>
          <p:cNvPr id="7" name="Espace réservé du numéro de diapositive 7"/>
          <p:cNvSpPr>
            <a:spLocks noGrp="1"/>
          </p:cNvSpPr>
          <p:nvPr>
            <p:ph type="sldNum" sz="quarter" idx="12"/>
          </p:nvPr>
        </p:nvSpPr>
        <p:spPr>
          <a:xfrm>
            <a:off x="11141831" y="6459238"/>
            <a:ext cx="838201" cy="276228"/>
          </a:xfrm>
        </p:spPr>
        <p:txBody>
          <a:bodyPr/>
          <a:lstStyle/>
          <a:p>
            <a:pPr rtl="0"/>
            <a:r>
              <a:rPr lang="en-GB" sz="1800" dirty="0">
                <a:solidFill>
                  <a:schemeClr val="accent1"/>
                </a:solidFill>
              </a:rPr>
              <a:t>2</a:t>
            </a:r>
            <a:endParaRPr lang="fr-FR" sz="1800" noProof="0" dirty="0">
              <a:solidFill>
                <a:schemeClr val="accent1"/>
              </a:solidFill>
            </a:endParaRPr>
          </a:p>
        </p:txBody>
      </p:sp>
    </p:spTree>
    <p:extLst>
      <p:ext uri="{BB962C8B-B14F-4D97-AF65-F5344CB8AC3E}">
        <p14:creationId xmlns:p14="http://schemas.microsoft.com/office/powerpoint/2010/main" val="2139132589"/>
      </p:ext>
    </p:extLst>
  </p:cSld>
  <p:clrMapOvr>
    <a:masterClrMapping/>
  </p:clrMapOvr>
  <p:transition spd="slow">
    <p:randomBar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60649"/>
            <a:ext cx="9134391" cy="792087"/>
          </a:xfrm>
        </p:spPr>
        <p:txBody>
          <a:bodyPr/>
          <a:lstStyle/>
          <a:p>
            <a:r>
              <a:rPr lang="en-GB" b="1" dirty="0"/>
              <a:t>Page search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20</a:t>
            </a:fld>
            <a:endParaRPr lang="fr-FR" noProof="0" dirty="0"/>
          </a:p>
        </p:txBody>
      </p:sp>
      <p:pic>
        <p:nvPicPr>
          <p:cNvPr id="5" name="Image 4" descr="D:\search.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836712"/>
            <a:ext cx="12188825" cy="6021288"/>
          </a:xfrm>
          <a:prstGeom prst="rect">
            <a:avLst/>
          </a:prstGeom>
          <a:noFill/>
          <a:ln>
            <a:noFill/>
          </a:ln>
        </p:spPr>
      </p:pic>
    </p:spTree>
    <p:extLst>
      <p:ext uri="{BB962C8B-B14F-4D97-AF65-F5344CB8AC3E}">
        <p14:creationId xmlns:p14="http://schemas.microsoft.com/office/powerpoint/2010/main" val="3912228948"/>
      </p:ext>
    </p:extLst>
  </p:cSld>
  <p:clrMapOvr>
    <a:masterClrMapping/>
  </p:clrMapOvr>
  <p:transition spd="slow">
    <p:randomBar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413892" y="260649"/>
            <a:ext cx="9134391" cy="648072"/>
          </a:xfrm>
        </p:spPr>
        <p:txBody>
          <a:bodyPr/>
          <a:lstStyle/>
          <a:p>
            <a:r>
              <a:rPr lang="en-GB" b="1" dirty="0"/>
              <a:t>Page Panier</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21</a:t>
            </a:fld>
            <a:endParaRPr lang="fr-FR" noProof="0" dirty="0"/>
          </a:p>
        </p:txBody>
      </p:sp>
      <p:pic>
        <p:nvPicPr>
          <p:cNvPr id="5" name="Image 4" descr="D:\panier.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64704"/>
            <a:ext cx="12188825" cy="6093296"/>
          </a:xfrm>
          <a:prstGeom prst="rect">
            <a:avLst/>
          </a:prstGeom>
          <a:noFill/>
          <a:ln>
            <a:noFill/>
          </a:ln>
        </p:spPr>
      </p:pic>
    </p:spTree>
    <p:extLst>
      <p:ext uri="{BB962C8B-B14F-4D97-AF65-F5344CB8AC3E}">
        <p14:creationId xmlns:p14="http://schemas.microsoft.com/office/powerpoint/2010/main" val="981209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413892" y="260649"/>
            <a:ext cx="9134391" cy="720080"/>
          </a:xfrm>
        </p:spPr>
        <p:txBody>
          <a:bodyPr/>
          <a:lstStyle/>
          <a:p>
            <a:r>
              <a:rPr lang="en-GB" b="1" dirty="0"/>
              <a:t>Page Payzone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22</a:t>
            </a:fld>
            <a:endParaRPr lang="fr-FR" noProof="0" dirty="0"/>
          </a:p>
        </p:txBody>
      </p:sp>
      <p:pic>
        <p:nvPicPr>
          <p:cNvPr id="6" name="Image 5" descr="D:\payzone.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64704"/>
            <a:ext cx="12188825" cy="6093296"/>
          </a:xfrm>
          <a:prstGeom prst="rect">
            <a:avLst/>
          </a:prstGeom>
          <a:noFill/>
          <a:ln>
            <a:noFill/>
          </a:ln>
        </p:spPr>
      </p:pic>
    </p:spTree>
    <p:extLst>
      <p:ext uri="{BB962C8B-B14F-4D97-AF65-F5344CB8AC3E}">
        <p14:creationId xmlns:p14="http://schemas.microsoft.com/office/powerpoint/2010/main" val="744449914"/>
      </p:ext>
    </p:extLst>
  </p:cSld>
  <p:clrMapOvr>
    <a:masterClrMapping/>
  </p:clrMapOvr>
  <p:transition spd="slow">
    <p:randomBar dir="ver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60649"/>
            <a:ext cx="9134391" cy="720079"/>
          </a:xfrm>
        </p:spPr>
        <p:txBody>
          <a:bodyPr/>
          <a:lstStyle/>
          <a:p>
            <a:r>
              <a:rPr lang="en-GB" b="1" dirty="0"/>
              <a:t>Page verification Payzone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23</a:t>
            </a:fld>
            <a:endParaRPr lang="fr-FR" noProof="0" dirty="0"/>
          </a:p>
        </p:txBody>
      </p:sp>
      <p:pic>
        <p:nvPicPr>
          <p:cNvPr id="5" name="Image 4" descr="D:\payzone3.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764704"/>
            <a:ext cx="12188825" cy="6093296"/>
          </a:xfrm>
          <a:prstGeom prst="rect">
            <a:avLst/>
          </a:prstGeom>
          <a:noFill/>
          <a:ln>
            <a:noFill/>
          </a:ln>
        </p:spPr>
      </p:pic>
    </p:spTree>
    <p:extLst>
      <p:ext uri="{BB962C8B-B14F-4D97-AF65-F5344CB8AC3E}">
        <p14:creationId xmlns:p14="http://schemas.microsoft.com/office/powerpoint/2010/main" val="2519045401"/>
      </p:ext>
    </p:extLst>
  </p:cSld>
  <p:clrMapOvr>
    <a:masterClrMapping/>
  </p:clrMapOvr>
  <p:transition spd="slow">
    <p:randomBar dir="ver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60649"/>
            <a:ext cx="9134391" cy="864095"/>
          </a:xfrm>
        </p:spPr>
        <p:txBody>
          <a:bodyPr/>
          <a:lstStyle/>
          <a:p>
            <a:r>
              <a:rPr lang="en-GB" b="1" dirty="0"/>
              <a:t>Page paiement accepté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24</a:t>
            </a:fld>
            <a:endParaRPr lang="fr-FR" noProof="0" dirty="0"/>
          </a:p>
        </p:txBody>
      </p:sp>
      <p:pic>
        <p:nvPicPr>
          <p:cNvPr id="5" name="Image 4" descr="D:\meesage.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692696"/>
            <a:ext cx="12188825" cy="6165304"/>
          </a:xfrm>
          <a:prstGeom prst="rect">
            <a:avLst/>
          </a:prstGeom>
          <a:noFill/>
          <a:ln>
            <a:noFill/>
          </a:ln>
        </p:spPr>
      </p:pic>
    </p:spTree>
    <p:extLst>
      <p:ext uri="{BB962C8B-B14F-4D97-AF65-F5344CB8AC3E}">
        <p14:creationId xmlns:p14="http://schemas.microsoft.com/office/powerpoint/2010/main" val="1887951340"/>
      </p:ext>
    </p:extLst>
  </p:cSld>
  <p:clrMapOvr>
    <a:masterClrMapping/>
  </p:clrMapOvr>
  <p:transition spd="slow">
    <p:randomBar dir="ver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341884" y="332657"/>
            <a:ext cx="9134391" cy="648072"/>
          </a:xfrm>
        </p:spPr>
        <p:txBody>
          <a:bodyPr/>
          <a:lstStyle/>
          <a:p>
            <a:r>
              <a:rPr lang="en-GB" b="1" dirty="0"/>
              <a:t>Page paiement refusé </a:t>
            </a:r>
            <a:endParaRPr lang="fr-FR" dirty="0"/>
          </a:p>
        </p:txBody>
      </p:sp>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25</a:t>
            </a:fld>
            <a:endParaRPr lang="fr-FR" noProof="0" dirty="0"/>
          </a:p>
        </p:txBody>
      </p:sp>
      <p:pic>
        <p:nvPicPr>
          <p:cNvPr id="5" name="Image 4" descr="D:\MESSAGE ERROR.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836712"/>
            <a:ext cx="12188825" cy="6021287"/>
          </a:xfrm>
          <a:prstGeom prst="rect">
            <a:avLst/>
          </a:prstGeom>
          <a:noFill/>
          <a:ln>
            <a:noFill/>
          </a:ln>
        </p:spPr>
      </p:pic>
    </p:spTree>
    <p:extLst>
      <p:ext uri="{BB962C8B-B14F-4D97-AF65-F5344CB8AC3E}">
        <p14:creationId xmlns:p14="http://schemas.microsoft.com/office/powerpoint/2010/main" val="6369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22413" y="257207"/>
            <a:ext cx="9828583" cy="1008112"/>
          </a:xfrm>
        </p:spPr>
        <p:txBody>
          <a:bodyPr>
            <a:normAutofit fontScale="90000"/>
          </a:bodyPr>
          <a:lstStyle/>
          <a:p>
            <a:pPr marL="857250" indent="-857250">
              <a:buFont typeface="+mj-lt"/>
              <a:buAutoNum type="romanUcPeriod" startAt="4"/>
            </a:pPr>
            <a:r>
              <a:rPr lang="fr-FR" sz="4400" dirty="0">
                <a:solidFill>
                  <a:schemeClr val="accent1"/>
                </a:solidFill>
              </a:rPr>
              <a:t>Conclusion</a:t>
            </a:r>
            <a:r>
              <a:rPr lang="fr-FR" dirty="0"/>
              <a:t/>
            </a:r>
            <a:br>
              <a:rPr lang="fr-FR" dirty="0"/>
            </a:br>
            <a:endParaRPr lang="fr-FR" dirty="0"/>
          </a:p>
        </p:txBody>
      </p:sp>
      <p:sp>
        <p:nvSpPr>
          <p:cNvPr id="3" name="Espace réservé du contenu 2"/>
          <p:cNvSpPr>
            <a:spLocks noGrp="1"/>
          </p:cNvSpPr>
          <p:nvPr>
            <p:ph idx="1"/>
          </p:nvPr>
        </p:nvSpPr>
        <p:spPr>
          <a:xfrm>
            <a:off x="1522412" y="980728"/>
            <a:ext cx="9828583" cy="5696300"/>
          </a:xfrm>
        </p:spPr>
        <p:txBody>
          <a:bodyPr>
            <a:normAutofit lnSpcReduction="10000"/>
          </a:bodyPr>
          <a:lstStyle/>
          <a:p>
            <a:pPr marL="0" indent="0">
              <a:buNone/>
            </a:pPr>
            <a:r>
              <a:rPr lang="fr-FR" dirty="0"/>
              <a:t>Pour conclure, on a effectué notre stage de la 3eme année ingénierie en tant que stagiaire en développement informatique au sein de l’entreprise VPS. Lors de ce stage de 1mois, on a pu mettre en pratique nos connaissances théoriques en informatique acquises durant notre formation à l’école marocaine des sciences d’ingénieur, tout en étant confronté aux difficultés réelles du monde du travail dans le secteur informatique. </a:t>
            </a:r>
          </a:p>
          <a:p>
            <a:pPr marL="0" indent="0">
              <a:buNone/>
            </a:pPr>
            <a:r>
              <a:rPr lang="fr-FR" dirty="0"/>
              <a:t>L’objectif de ce stage était d’élaborer un site web avec des API. </a:t>
            </a:r>
          </a:p>
          <a:p>
            <a:pPr marL="0" indent="0">
              <a:buNone/>
            </a:pPr>
            <a:r>
              <a:rPr lang="fr-FR" dirty="0"/>
              <a:t>Nous avons confronté des contraintes techniques dans la phase du développement. En effet, nous avons travaillé sur </a:t>
            </a:r>
            <a:r>
              <a:rPr lang="fr-FR" dirty="0" smtClean="0"/>
              <a:t>un nouveau </a:t>
            </a:r>
            <a:r>
              <a:rPr lang="fr-FR" dirty="0"/>
              <a:t>language « Laravel » qu’on ne connaissait pas auparavant, nous avons trouvé </a:t>
            </a:r>
            <a:r>
              <a:rPr lang="fr-FR" dirty="0" smtClean="0"/>
              <a:t>des </a:t>
            </a:r>
            <a:r>
              <a:rPr lang="fr-FR" dirty="0"/>
              <a:t>difficultés pour bien comprendre le fonctionnement de ce language mais on a su maîtriser ce dernier en le pratiquant dans notre site web.    </a:t>
            </a:r>
          </a:p>
          <a:p>
            <a:pPr marL="0" indent="0">
              <a:buNone/>
            </a:pPr>
            <a:r>
              <a:rPr lang="fr-FR" dirty="0"/>
              <a:t>A titre général, ce stage fut une expérience très enrichissante sur les deux plans personnels et professionnels. Il </a:t>
            </a:r>
            <a:r>
              <a:rPr lang="fr-FR" dirty="0" smtClean="0"/>
              <a:t>a été </a:t>
            </a:r>
            <a:r>
              <a:rPr lang="fr-FR" dirty="0"/>
              <a:t>pour nous l’occasion de faire le lien entre nos connaissances académiques et le monde professionnel. </a:t>
            </a:r>
          </a:p>
          <a:p>
            <a:endParaRPr lang="fr-FR" dirty="0"/>
          </a:p>
        </p:txBody>
      </p:sp>
      <p:sp>
        <p:nvSpPr>
          <p:cNvPr id="6" name="Espace réservé du numéro de diapositive 7"/>
          <p:cNvSpPr>
            <a:spLocks noGrp="1"/>
          </p:cNvSpPr>
          <p:nvPr>
            <p:ph type="sldNum" sz="quarter" idx="12"/>
          </p:nvPr>
        </p:nvSpPr>
        <p:spPr>
          <a:xfrm>
            <a:off x="11141831" y="6459238"/>
            <a:ext cx="838201" cy="276228"/>
          </a:xfrm>
        </p:spPr>
        <p:txBody>
          <a:bodyPr/>
          <a:lstStyle/>
          <a:p>
            <a:pPr rtl="0"/>
            <a:r>
              <a:rPr lang="en-GB" sz="1800" dirty="0" smtClean="0">
                <a:solidFill>
                  <a:schemeClr val="accent1"/>
                </a:solidFill>
              </a:rPr>
              <a:t>25</a:t>
            </a:r>
            <a:endParaRPr lang="fr-FR" sz="1800" noProof="0" dirty="0">
              <a:solidFill>
                <a:schemeClr val="accent1"/>
              </a:solidFill>
            </a:endParaRPr>
          </a:p>
        </p:txBody>
      </p:sp>
    </p:spTree>
    <p:extLst>
      <p:ext uri="{BB962C8B-B14F-4D97-AF65-F5344CB8AC3E}">
        <p14:creationId xmlns:p14="http://schemas.microsoft.com/office/powerpoint/2010/main" val="2274562262"/>
      </p:ext>
    </p:extLst>
  </p:cSld>
  <p:clrMapOvr>
    <a:masterClrMapping/>
  </p:clrMapOvr>
  <p:transition spd="slow">
    <p:randomBar dir="ver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522413" y="2204864"/>
            <a:ext cx="9134391" cy="3814937"/>
          </a:xfrm>
        </p:spPr>
        <p:txBody>
          <a:bodyPr>
            <a:normAutofit/>
          </a:bodyPr>
          <a:lstStyle/>
          <a:p>
            <a:pPr marL="0" indent="0" algn="ctr">
              <a:buNone/>
            </a:pPr>
            <a:r>
              <a:rPr lang="en-GB" sz="3200" dirty="0" smtClean="0">
                <a:solidFill>
                  <a:schemeClr val="accent1"/>
                </a:solidFill>
              </a:rPr>
              <a:t>Ainsi s'achève notre presentation </a:t>
            </a:r>
          </a:p>
          <a:p>
            <a:pPr marL="0" indent="0" algn="ctr">
              <a:buNone/>
            </a:pPr>
            <a:r>
              <a:rPr lang="en-GB" sz="3200" dirty="0" smtClean="0">
                <a:solidFill>
                  <a:schemeClr val="accent1"/>
                </a:solidFill>
              </a:rPr>
              <a:t>Merci pour votre attention </a:t>
            </a:r>
          </a:p>
          <a:p>
            <a:pPr marL="0" indent="0" algn="ctr">
              <a:buNone/>
            </a:pPr>
            <a:r>
              <a:rPr lang="en-GB" sz="3200" dirty="0" smtClean="0">
                <a:solidFill>
                  <a:schemeClr val="accent1"/>
                </a:solidFill>
              </a:rPr>
              <a:t>Vos questions seront les bienvenue</a:t>
            </a:r>
            <a:r>
              <a:rPr lang="en-GB" sz="3200" dirty="0">
                <a:solidFill>
                  <a:schemeClr val="accent1"/>
                </a:solidFill>
              </a:rPr>
              <a:t>s</a:t>
            </a:r>
            <a:endParaRPr lang="fr-FR" sz="3200" dirty="0">
              <a:solidFill>
                <a:schemeClr val="accent1"/>
              </a:solidFill>
            </a:endParaRPr>
          </a:p>
        </p:txBody>
      </p:sp>
      <p:sp>
        <p:nvSpPr>
          <p:cNvPr id="5" name="Espace réservé du numéro de diapositive 7"/>
          <p:cNvSpPr>
            <a:spLocks noGrp="1"/>
          </p:cNvSpPr>
          <p:nvPr>
            <p:ph type="sldNum" sz="quarter" idx="12"/>
          </p:nvPr>
        </p:nvSpPr>
        <p:spPr>
          <a:xfrm>
            <a:off x="11141831" y="6459238"/>
            <a:ext cx="838201" cy="276228"/>
          </a:xfrm>
        </p:spPr>
        <p:txBody>
          <a:bodyPr/>
          <a:lstStyle/>
          <a:p>
            <a:pPr rtl="0"/>
            <a:r>
              <a:rPr lang="en-GB" sz="1800" dirty="0" smtClean="0">
                <a:solidFill>
                  <a:schemeClr val="accent1"/>
                </a:solidFill>
              </a:rPr>
              <a:t>26</a:t>
            </a:r>
            <a:endParaRPr lang="fr-FR" sz="1800" noProof="0" dirty="0">
              <a:solidFill>
                <a:schemeClr val="accent1"/>
              </a:solidFill>
            </a:endParaRPr>
          </a:p>
        </p:txBody>
      </p:sp>
    </p:spTree>
    <p:extLst>
      <p:ext uri="{BB962C8B-B14F-4D97-AF65-F5344CB8AC3E}">
        <p14:creationId xmlns:p14="http://schemas.microsoft.com/office/powerpoint/2010/main" val="2892613079"/>
      </p:ext>
    </p:extLst>
  </p:cSld>
  <p:clrMapOvr>
    <a:masterClrMapping/>
  </p:clrMapOvr>
  <p:transition spd="slow">
    <p:randomBar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re 12"/>
          <p:cNvSpPr>
            <a:spLocks noGrp="1"/>
          </p:cNvSpPr>
          <p:nvPr>
            <p:ph type="title"/>
          </p:nvPr>
        </p:nvSpPr>
        <p:spPr>
          <a:xfrm>
            <a:off x="1522413" y="404664"/>
            <a:ext cx="9144001" cy="1512168"/>
          </a:xfrm>
        </p:spPr>
        <p:txBody>
          <a:bodyPr rtlCol="0">
            <a:normAutofit fontScale="90000"/>
          </a:bodyPr>
          <a:lstStyle/>
          <a:p>
            <a:pPr marL="857250" indent="-857250">
              <a:buFont typeface="+mj-lt"/>
              <a:buAutoNum type="romanUcPeriod"/>
            </a:pPr>
            <a:r>
              <a:rPr lang="fr-FR" sz="4400" dirty="0">
                <a:solidFill>
                  <a:schemeClr val="accent1"/>
                </a:solidFill>
              </a:rPr>
              <a:t>Contexte général du projet </a:t>
            </a:r>
            <a:r>
              <a:rPr lang="fr-FR" sz="4000" dirty="0"/>
              <a:t/>
            </a:r>
            <a:br>
              <a:rPr lang="fr-FR" sz="4000" dirty="0"/>
            </a:br>
            <a:r>
              <a:rPr lang="fr-FR" dirty="0"/>
              <a:t/>
            </a:r>
            <a:br>
              <a:rPr lang="fr-FR" dirty="0"/>
            </a:br>
            <a:endParaRPr lang="fr-FR" b="1" dirty="0">
              <a:solidFill>
                <a:schemeClr val="accent1"/>
              </a:solidFill>
            </a:endParaRPr>
          </a:p>
        </p:txBody>
      </p:sp>
      <p:sp>
        <p:nvSpPr>
          <p:cNvPr id="2" name="Espace réservé du contenu 1"/>
          <p:cNvSpPr>
            <a:spLocks noGrp="1"/>
          </p:cNvSpPr>
          <p:nvPr>
            <p:ph idx="1"/>
          </p:nvPr>
        </p:nvSpPr>
        <p:spPr>
          <a:xfrm>
            <a:off x="1522413" y="1796957"/>
            <a:ext cx="9324527" cy="4464496"/>
          </a:xfrm>
        </p:spPr>
        <p:txBody>
          <a:bodyPr/>
          <a:lstStyle/>
          <a:p>
            <a:pPr marL="0" indent="0">
              <a:buNone/>
            </a:pPr>
            <a:r>
              <a:rPr lang="fr-FR" b="1" dirty="0"/>
              <a:t>VANTAGE PAYMENT SYSTEMS </a:t>
            </a:r>
            <a:r>
              <a:rPr lang="fr-FR" dirty="0"/>
              <a:t>est un acteur principal dans le domaine des moyens de paiement prépayés. Elle émet des solutions innovantes sur les réseaux privatifs et ouverts, disposant des fonctionnalités et technologies les plus abouties, elle est également spécialisée dans l’offre des solutions de traitement des paiements en ligne et paiements en espèces. </a:t>
            </a:r>
          </a:p>
          <a:p>
            <a:pPr marL="0" indent="0">
              <a:buNone/>
            </a:pPr>
            <a:endParaRPr lang="fr-FR" dirty="0"/>
          </a:p>
        </p:txBody>
      </p:sp>
      <p:sp>
        <p:nvSpPr>
          <p:cNvPr id="5" name="Titre 12"/>
          <p:cNvSpPr txBox="1">
            <a:spLocks/>
          </p:cNvSpPr>
          <p:nvPr/>
        </p:nvSpPr>
        <p:spPr>
          <a:xfrm>
            <a:off x="1522413" y="1052736"/>
            <a:ext cx="9144001" cy="1512168"/>
          </a:xfrm>
          <a:prstGeom prst="rect">
            <a:avLst/>
          </a:prstGeom>
        </p:spPr>
        <p:txBody>
          <a:bodyPr vert="horz" lIns="91440" tIns="45720" rIns="91440" bIns="45720" rtlCol="0" anchor="b">
            <a:normAutofit fontScale="825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742950" indent="-742950">
              <a:buFont typeface="+mj-lt"/>
              <a:buAutoNum type="arabicPeriod"/>
            </a:pPr>
            <a:r>
              <a:rPr lang="fr-FR" sz="4400" dirty="0" smtClean="0">
                <a:solidFill>
                  <a:schemeClr val="accent1"/>
                </a:solidFill>
              </a:rPr>
              <a:t>Présentation </a:t>
            </a:r>
            <a:r>
              <a:rPr lang="fr-FR" sz="4400" dirty="0">
                <a:solidFill>
                  <a:schemeClr val="accent1"/>
                </a:solidFill>
              </a:rPr>
              <a:t>de l'organisme d'accueil </a:t>
            </a:r>
          </a:p>
          <a:p>
            <a:r>
              <a:rPr lang="fr-FR" sz="4000" dirty="0" smtClean="0">
                <a:solidFill>
                  <a:schemeClr val="accent1"/>
                </a:solidFill>
              </a:rPr>
              <a:t> </a:t>
            </a:r>
            <a:r>
              <a:rPr lang="fr-FR" sz="4000" dirty="0" smtClean="0"/>
              <a:t/>
            </a:r>
            <a:br>
              <a:rPr lang="fr-FR" sz="4000" dirty="0" smtClean="0"/>
            </a:br>
            <a:r>
              <a:rPr lang="fr-FR" dirty="0" smtClean="0"/>
              <a:t/>
            </a:r>
            <a:br>
              <a:rPr lang="fr-FR" dirty="0" smtClean="0"/>
            </a:br>
            <a:endParaRPr lang="fr-FR" b="1" dirty="0">
              <a:solidFill>
                <a:schemeClr val="accent1"/>
              </a:solidFill>
            </a:endParaRPr>
          </a:p>
        </p:txBody>
      </p:sp>
      <p:sp>
        <p:nvSpPr>
          <p:cNvPr id="8" name="Espace réservé du numéro de diapositive 7"/>
          <p:cNvSpPr>
            <a:spLocks noGrp="1"/>
          </p:cNvSpPr>
          <p:nvPr>
            <p:ph type="sldNum" sz="quarter" idx="12"/>
          </p:nvPr>
        </p:nvSpPr>
        <p:spPr>
          <a:xfrm>
            <a:off x="11141831" y="6459238"/>
            <a:ext cx="838201" cy="276228"/>
          </a:xfrm>
        </p:spPr>
        <p:txBody>
          <a:bodyPr/>
          <a:lstStyle/>
          <a:p>
            <a:pPr rtl="0"/>
            <a:r>
              <a:rPr lang="en-GB" sz="1800" dirty="0">
                <a:solidFill>
                  <a:schemeClr val="accent1"/>
                </a:solidFill>
              </a:rPr>
              <a:t>3</a:t>
            </a:r>
            <a:endParaRPr lang="fr-FR" sz="1800" noProof="0" dirty="0">
              <a:solidFill>
                <a:schemeClr val="accent1"/>
              </a:solidFill>
            </a:endParaRPr>
          </a:p>
        </p:txBody>
      </p:sp>
    </p:spTree>
    <p:extLst>
      <p:ext uri="{BB962C8B-B14F-4D97-AF65-F5344CB8AC3E}">
        <p14:creationId xmlns:p14="http://schemas.microsoft.com/office/powerpoint/2010/main" val="3106206852"/>
      </p:ext>
    </p:extLst>
  </p:cSld>
  <p:clrMapOvr>
    <a:masterClrMapping/>
  </p:clrMapOvr>
  <p:transition spd="slow">
    <p:randomBar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3"/>
          <p:cNvSpPr>
            <a:spLocks noGrp="1"/>
          </p:cNvSpPr>
          <p:nvPr>
            <p:ph sz="half" idx="2"/>
          </p:nvPr>
        </p:nvSpPr>
        <p:spPr>
          <a:xfrm>
            <a:off x="1503243" y="1268760"/>
            <a:ext cx="9234891" cy="4535017"/>
          </a:xfrm>
        </p:spPr>
        <p:txBody>
          <a:bodyPr/>
          <a:lstStyle/>
          <a:p>
            <a:pPr marL="0" indent="0">
              <a:buNone/>
            </a:pPr>
            <a:r>
              <a:rPr lang="fr-FR" dirty="0"/>
              <a:t>Le sujet de notre mémoire de notre 3eme année, nous  avons développé une boutique en ligne pour présenter, commercialiser nos produits « Films »à nos clients, que nous estimons devenir de plus en plus nombreux. L'objectif de ce mémoire est de concevoir et développer un site web commercial qui doit permettre l’inscription des visiteurs pour devenir clients et la gestion des payements en lignes.</a:t>
            </a:r>
          </a:p>
          <a:p>
            <a:endParaRPr lang="fr-FR" dirty="0"/>
          </a:p>
        </p:txBody>
      </p:sp>
      <p:sp>
        <p:nvSpPr>
          <p:cNvPr id="5" name="Titre 4"/>
          <p:cNvSpPr>
            <a:spLocks noGrp="1"/>
          </p:cNvSpPr>
          <p:nvPr>
            <p:ph type="title"/>
          </p:nvPr>
        </p:nvSpPr>
        <p:spPr>
          <a:xfrm>
            <a:off x="1522413" y="381000"/>
            <a:ext cx="9144001" cy="1031776"/>
          </a:xfrm>
        </p:spPr>
        <p:txBody>
          <a:bodyPr>
            <a:normAutofit fontScale="90000"/>
          </a:bodyPr>
          <a:lstStyle/>
          <a:p>
            <a:pPr marL="742950" indent="-742950">
              <a:buFont typeface="+mj-lt"/>
              <a:buAutoNum type="arabicPeriod" startAt="2"/>
            </a:pPr>
            <a:r>
              <a:rPr lang="fr-FR" b="1" dirty="0">
                <a:solidFill>
                  <a:schemeClr val="accent1"/>
                </a:solidFill>
              </a:rPr>
              <a:t>Présentation du </a:t>
            </a:r>
            <a:r>
              <a:rPr lang="fr-FR" b="1" dirty="0" smtClean="0">
                <a:solidFill>
                  <a:schemeClr val="accent1"/>
                </a:solidFill>
              </a:rPr>
              <a:t>projet</a:t>
            </a:r>
            <a:r>
              <a:rPr lang="fr-FR" b="1" dirty="0" smtClean="0"/>
              <a:t/>
            </a:r>
            <a:br>
              <a:rPr lang="fr-FR" b="1" dirty="0" smtClean="0"/>
            </a:br>
            <a:endParaRPr lang="fr-FR" dirty="0"/>
          </a:p>
        </p:txBody>
      </p:sp>
      <p:sp>
        <p:nvSpPr>
          <p:cNvPr id="10" name="Espace réservé du numéro de diapositive 7"/>
          <p:cNvSpPr>
            <a:spLocks noGrp="1"/>
          </p:cNvSpPr>
          <p:nvPr>
            <p:ph type="sldNum" sz="quarter" idx="12"/>
          </p:nvPr>
        </p:nvSpPr>
        <p:spPr>
          <a:xfrm>
            <a:off x="11141831" y="6459238"/>
            <a:ext cx="838201" cy="276228"/>
          </a:xfrm>
        </p:spPr>
        <p:txBody>
          <a:bodyPr/>
          <a:lstStyle/>
          <a:p>
            <a:pPr rtl="0"/>
            <a:r>
              <a:rPr lang="en-GB" sz="1800" dirty="0">
                <a:solidFill>
                  <a:schemeClr val="accent1"/>
                </a:solidFill>
              </a:rPr>
              <a:t>4</a:t>
            </a:r>
            <a:endParaRPr lang="fr-FR" sz="1800" noProof="0" dirty="0">
              <a:solidFill>
                <a:schemeClr val="accent1"/>
              </a:solidFill>
            </a:endParaRPr>
          </a:p>
        </p:txBody>
      </p:sp>
    </p:spTree>
    <p:extLst>
      <p:ext uri="{BB962C8B-B14F-4D97-AF65-F5344CB8AC3E}">
        <p14:creationId xmlns:p14="http://schemas.microsoft.com/office/powerpoint/2010/main" val="4206988261"/>
      </p:ext>
    </p:extLst>
  </p:cSld>
  <p:clrMapOvr>
    <a:masterClrMapping/>
  </p:clrMapOvr>
  <p:transition spd="slow">
    <p:randomBar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22413" y="381000"/>
            <a:ext cx="9144001" cy="1031776"/>
          </a:xfrm>
        </p:spPr>
        <p:txBody>
          <a:bodyPr>
            <a:normAutofit fontScale="90000"/>
          </a:bodyPr>
          <a:lstStyle/>
          <a:p>
            <a:pPr marL="857250" indent="-857250">
              <a:buFont typeface="+mj-lt"/>
              <a:buAutoNum type="romanUcPeriod" startAt="2"/>
            </a:pPr>
            <a:r>
              <a:rPr lang="fr-FR" sz="4400" dirty="0">
                <a:solidFill>
                  <a:schemeClr val="accent1"/>
                </a:solidFill>
              </a:rPr>
              <a:t>Analyse et spécification des besoins</a:t>
            </a:r>
            <a:r>
              <a:rPr lang="fr-FR" sz="4400" dirty="0"/>
              <a:t> </a:t>
            </a:r>
            <a:r>
              <a:rPr lang="fr-FR" dirty="0"/>
              <a:t/>
            </a:r>
            <a:br>
              <a:rPr lang="fr-FR" dirty="0"/>
            </a:br>
            <a:endParaRPr lang="fr-FR" dirty="0"/>
          </a:p>
        </p:txBody>
      </p:sp>
      <p:sp>
        <p:nvSpPr>
          <p:cNvPr id="3" name="Espace réservé du contenu 2"/>
          <p:cNvSpPr>
            <a:spLocks noGrp="1"/>
          </p:cNvSpPr>
          <p:nvPr>
            <p:ph idx="1"/>
          </p:nvPr>
        </p:nvSpPr>
        <p:spPr>
          <a:xfrm>
            <a:off x="1504058" y="1653704"/>
            <a:ext cx="9918946" cy="4805534"/>
          </a:xfrm>
        </p:spPr>
        <p:txBody>
          <a:bodyPr>
            <a:normAutofit/>
          </a:bodyPr>
          <a:lstStyle/>
          <a:p>
            <a:r>
              <a:rPr lang="fr-FR" dirty="0"/>
              <a:t>L'application finale devra comporter les fonctionnalités suivantes :</a:t>
            </a:r>
          </a:p>
          <a:p>
            <a:pPr lvl="0"/>
            <a:r>
              <a:rPr lang="fr-FR" dirty="0"/>
              <a:t>Connexion via identification par un login et un mot de passe. </a:t>
            </a:r>
          </a:p>
          <a:p>
            <a:pPr lvl="0"/>
            <a:r>
              <a:rPr lang="fr-FR" dirty="0"/>
              <a:t>Authentification d’un utilisateur quelconque. </a:t>
            </a:r>
          </a:p>
          <a:p>
            <a:pPr lvl="0"/>
            <a:r>
              <a:rPr lang="fr-FR" dirty="0"/>
              <a:t>Gestion du transfert (upload) et du stockage des données des utilisateurs dans une base donnée  «laravel»</a:t>
            </a:r>
          </a:p>
          <a:p>
            <a:pPr lvl="0"/>
            <a:r>
              <a:rPr lang="fr-FR" dirty="0"/>
              <a:t> Gestion de l’affichage des photos des films.</a:t>
            </a:r>
          </a:p>
          <a:p>
            <a:pPr lvl="0"/>
            <a:r>
              <a:rPr lang="fr-FR" dirty="0"/>
              <a:t>Défiler les photos des films.</a:t>
            </a:r>
          </a:p>
          <a:p>
            <a:pPr lvl="0"/>
            <a:r>
              <a:rPr lang="fr-FR" dirty="0"/>
              <a:t>Visionner un trailer d’un film</a:t>
            </a:r>
          </a:p>
          <a:p>
            <a:r>
              <a:rPr lang="fr-FR" dirty="0"/>
              <a:t>Achat d’un film via l’API «Payzone de l’entreprise où on a passé le </a:t>
            </a:r>
            <a:r>
              <a:rPr lang="fr-FR" dirty="0" smtClean="0"/>
              <a:t>stage ».</a:t>
            </a:r>
            <a:endParaRPr lang="fr-FR" dirty="0"/>
          </a:p>
          <a:p>
            <a:endParaRPr lang="fr-FR" dirty="0"/>
          </a:p>
        </p:txBody>
      </p:sp>
      <p:sp>
        <p:nvSpPr>
          <p:cNvPr id="4" name="Titre 1"/>
          <p:cNvSpPr txBox="1">
            <a:spLocks/>
          </p:cNvSpPr>
          <p:nvPr/>
        </p:nvSpPr>
        <p:spPr>
          <a:xfrm>
            <a:off x="1555252" y="741152"/>
            <a:ext cx="9611544" cy="792088"/>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742950" indent="-742950">
              <a:buFont typeface="+mj-lt"/>
              <a:buAutoNum type="arabicPeriod"/>
            </a:pPr>
            <a:r>
              <a:rPr lang="fr-FR" dirty="0">
                <a:solidFill>
                  <a:schemeClr val="accent1"/>
                </a:solidFill>
              </a:rPr>
              <a:t>Fonctions de service </a:t>
            </a:r>
          </a:p>
        </p:txBody>
      </p:sp>
      <p:sp>
        <p:nvSpPr>
          <p:cNvPr id="7" name="Espace réservé du numéro de diapositive 7"/>
          <p:cNvSpPr>
            <a:spLocks noGrp="1"/>
          </p:cNvSpPr>
          <p:nvPr>
            <p:ph type="sldNum" sz="quarter" idx="12"/>
          </p:nvPr>
        </p:nvSpPr>
        <p:spPr>
          <a:xfrm>
            <a:off x="11141831" y="6459238"/>
            <a:ext cx="838201" cy="276228"/>
          </a:xfrm>
        </p:spPr>
        <p:txBody>
          <a:bodyPr/>
          <a:lstStyle/>
          <a:p>
            <a:pPr rtl="0"/>
            <a:r>
              <a:rPr lang="en-GB" sz="1800" dirty="0">
                <a:solidFill>
                  <a:schemeClr val="accent1"/>
                </a:solidFill>
              </a:rPr>
              <a:t>5</a:t>
            </a:r>
            <a:endParaRPr lang="fr-FR" sz="1800" noProof="0" dirty="0">
              <a:solidFill>
                <a:schemeClr val="accent1"/>
              </a:solidFill>
            </a:endParaRPr>
          </a:p>
        </p:txBody>
      </p:sp>
    </p:spTree>
    <p:extLst>
      <p:ext uri="{BB962C8B-B14F-4D97-AF65-F5344CB8AC3E}">
        <p14:creationId xmlns:p14="http://schemas.microsoft.com/office/powerpoint/2010/main" val="3578291163"/>
      </p:ext>
    </p:extLst>
  </p:cSld>
  <p:clrMapOvr>
    <a:masterClrMapping/>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22414" y="381000"/>
            <a:ext cx="9679290" cy="959768"/>
          </a:xfrm>
        </p:spPr>
        <p:txBody>
          <a:bodyPr>
            <a:normAutofit fontScale="90000"/>
          </a:bodyPr>
          <a:lstStyle/>
          <a:p>
            <a:pPr marL="742950" indent="-742950">
              <a:buFont typeface="+mj-lt"/>
              <a:buAutoNum type="arabicPeriod" startAt="2"/>
            </a:pPr>
            <a:r>
              <a:rPr lang="fr-FR" sz="4000" dirty="0">
                <a:solidFill>
                  <a:schemeClr val="accent1"/>
                </a:solidFill>
              </a:rPr>
              <a:t>Cas d’utilisation général </a:t>
            </a:r>
            <a:r>
              <a:rPr lang="fr-FR" dirty="0"/>
              <a:t/>
            </a:r>
            <a:br>
              <a:rPr lang="fr-FR" dirty="0"/>
            </a:br>
            <a:endParaRPr lang="fr-FR" dirty="0"/>
          </a:p>
        </p:txBody>
      </p:sp>
      <p:sp>
        <p:nvSpPr>
          <p:cNvPr id="3" name="Espace réservé du contenu 2"/>
          <p:cNvSpPr>
            <a:spLocks noGrp="1"/>
          </p:cNvSpPr>
          <p:nvPr>
            <p:ph idx="1"/>
          </p:nvPr>
        </p:nvSpPr>
        <p:spPr>
          <a:xfrm>
            <a:off x="1535711" y="980728"/>
            <a:ext cx="9695825" cy="936104"/>
          </a:xfrm>
        </p:spPr>
        <p:txBody>
          <a:bodyPr/>
          <a:lstStyle/>
          <a:p>
            <a:pPr marL="0" indent="0">
              <a:buNone/>
            </a:pPr>
            <a:r>
              <a:rPr lang="fr-FR" dirty="0"/>
              <a:t>Dans ce diagramme on </a:t>
            </a:r>
            <a:r>
              <a:rPr lang="fr-FR" dirty="0" smtClean="0"/>
              <a:t>voulait </a:t>
            </a:r>
            <a:r>
              <a:rPr lang="en-GB" dirty="0" smtClean="0"/>
              <a:t>illustrer</a:t>
            </a:r>
            <a:r>
              <a:rPr lang="fr-FR" dirty="0"/>
              <a:t> </a:t>
            </a:r>
            <a:r>
              <a:rPr lang="en-GB" dirty="0" smtClean="0"/>
              <a:t>l'ensemble des fonctionnalités de notre site Web</a:t>
            </a:r>
            <a:endParaRPr lang="fr-FR" dirty="0"/>
          </a:p>
          <a:p>
            <a:endParaRPr lang="fr-FR" dirty="0"/>
          </a:p>
        </p:txBody>
      </p:sp>
      <p:sp>
        <p:nvSpPr>
          <p:cNvPr id="7" name="Espace réservé du numéro de diapositive 7"/>
          <p:cNvSpPr>
            <a:spLocks noGrp="1"/>
          </p:cNvSpPr>
          <p:nvPr>
            <p:ph type="sldNum" sz="quarter" idx="12"/>
          </p:nvPr>
        </p:nvSpPr>
        <p:spPr>
          <a:xfrm>
            <a:off x="11141831" y="6459238"/>
            <a:ext cx="838201" cy="276228"/>
          </a:xfrm>
        </p:spPr>
        <p:txBody>
          <a:bodyPr/>
          <a:lstStyle/>
          <a:p>
            <a:pPr rtl="0"/>
            <a:r>
              <a:rPr lang="fr-FR" sz="1800" noProof="0" dirty="0" smtClean="0">
                <a:solidFill>
                  <a:schemeClr val="accent1"/>
                </a:solidFill>
              </a:rPr>
              <a:t>6</a:t>
            </a:r>
            <a:endParaRPr lang="fr-FR" sz="1800" noProof="0" dirty="0">
              <a:solidFill>
                <a:schemeClr val="accent1"/>
              </a:solidFill>
            </a:endParaRPr>
          </a:p>
        </p:txBody>
      </p:sp>
    </p:spTree>
    <p:extLst>
      <p:ext uri="{BB962C8B-B14F-4D97-AF65-F5344CB8AC3E}">
        <p14:creationId xmlns:p14="http://schemas.microsoft.com/office/powerpoint/2010/main" val="3912459374"/>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pPr rtl="0"/>
            <a:fld id="{2A013F82-EE5E-44EE-A61D-E31C6657F26F}" type="slidenum">
              <a:rPr lang="fr-FR" noProof="0" smtClean="0"/>
              <a:t>7</a:t>
            </a:fld>
            <a:endParaRPr lang="fr-FR" noProof="0" dirty="0"/>
          </a:p>
        </p:txBody>
      </p:sp>
      <p:pic>
        <p:nvPicPr>
          <p:cNvPr id="5" name="Image 4"/>
          <p:cNvPicPr>
            <a:picLocks noChangeAspect="1"/>
          </p:cNvPicPr>
          <p:nvPr/>
        </p:nvPicPr>
        <p:blipFill>
          <a:blip r:embed="rId2"/>
          <a:stretch>
            <a:fillRect/>
          </a:stretch>
        </p:blipFill>
        <p:spPr>
          <a:xfrm>
            <a:off x="651" y="0"/>
            <a:ext cx="12188174" cy="6957392"/>
          </a:xfrm>
          <a:prstGeom prst="rect">
            <a:avLst/>
          </a:prstGeom>
        </p:spPr>
      </p:pic>
    </p:spTree>
    <p:extLst>
      <p:ext uri="{BB962C8B-B14F-4D97-AF65-F5344CB8AC3E}">
        <p14:creationId xmlns:p14="http://schemas.microsoft.com/office/powerpoint/2010/main" val="2410478865"/>
      </p:ext>
    </p:extLst>
  </p:cSld>
  <p:clrMapOvr>
    <a:masterClrMapping/>
  </p:clrMapOvr>
  <p:transition spd="slow">
    <p:randomBar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22413" y="381000"/>
            <a:ext cx="9612559" cy="959768"/>
          </a:xfrm>
        </p:spPr>
        <p:txBody>
          <a:bodyPr>
            <a:normAutofit fontScale="90000"/>
          </a:bodyPr>
          <a:lstStyle/>
          <a:p>
            <a:pPr marL="857250" indent="-857250">
              <a:buFont typeface="+mj-lt"/>
              <a:buAutoNum type="romanUcPeriod" startAt="3"/>
            </a:pPr>
            <a:r>
              <a:rPr lang="fr-FR" sz="4400" dirty="0">
                <a:solidFill>
                  <a:schemeClr val="accent1"/>
                </a:solidFill>
              </a:rPr>
              <a:t>Développement et Réalisation</a:t>
            </a:r>
            <a:r>
              <a:rPr lang="fr-FR" dirty="0"/>
              <a:t/>
            </a:r>
            <a:br>
              <a:rPr lang="fr-FR" dirty="0"/>
            </a:br>
            <a:endParaRPr lang="fr-FR" dirty="0"/>
          </a:p>
        </p:txBody>
      </p:sp>
      <p:sp>
        <p:nvSpPr>
          <p:cNvPr id="3" name="Espace réservé du contenu 2"/>
          <p:cNvSpPr>
            <a:spLocks noGrp="1"/>
          </p:cNvSpPr>
          <p:nvPr>
            <p:ph idx="1"/>
          </p:nvPr>
        </p:nvSpPr>
        <p:spPr>
          <a:xfrm>
            <a:off x="1522413" y="1340768"/>
            <a:ext cx="9756575" cy="5328592"/>
          </a:xfrm>
        </p:spPr>
        <p:txBody>
          <a:bodyPr>
            <a:normAutofit/>
          </a:bodyPr>
          <a:lstStyle/>
          <a:p>
            <a:r>
              <a:rPr lang="en-GB" dirty="0" smtClean="0"/>
              <a:t>Php</a:t>
            </a:r>
          </a:p>
          <a:p>
            <a:pPr marL="0" indent="0">
              <a:buNone/>
            </a:pPr>
            <a:r>
              <a:rPr lang="en-GB" dirty="0"/>
              <a:t>	</a:t>
            </a:r>
            <a:r>
              <a:rPr lang="fr-FR" dirty="0" smtClean="0"/>
              <a:t>est </a:t>
            </a:r>
            <a:r>
              <a:rPr lang="fr-FR" dirty="0"/>
              <a:t>un langage de </a:t>
            </a:r>
            <a:r>
              <a:rPr lang="fr-FR" dirty="0" smtClean="0"/>
              <a:t>programmation, logique </a:t>
            </a:r>
            <a:r>
              <a:rPr lang="fr-FR" dirty="0"/>
              <a:t>découpée dans des classes avec des comportements et des fonctionnements </a:t>
            </a:r>
            <a:r>
              <a:rPr lang="fr-FR" dirty="0" smtClean="0"/>
              <a:t>propres. Plus </a:t>
            </a:r>
            <a:r>
              <a:rPr lang="fr-FR" dirty="0"/>
              <a:t>simple, plus maintenable, plus facilement </a:t>
            </a:r>
            <a:r>
              <a:rPr lang="fr-FR" dirty="0" smtClean="0"/>
              <a:t>TESTABLE</a:t>
            </a:r>
          </a:p>
          <a:p>
            <a:r>
              <a:rPr lang="en-GB" dirty="0" smtClean="0"/>
              <a:t>Java script</a:t>
            </a:r>
          </a:p>
          <a:p>
            <a:pPr marL="0" indent="0">
              <a:buNone/>
            </a:pPr>
            <a:r>
              <a:rPr lang="fr-FR" dirty="0" smtClean="0"/>
              <a:t>	est </a:t>
            </a:r>
            <a:r>
              <a:rPr lang="fr-FR" dirty="0"/>
              <a:t>un langage de </a:t>
            </a:r>
            <a:r>
              <a:rPr lang="fr-FR" dirty="0" smtClean="0"/>
              <a:t>programmation complètement </a:t>
            </a:r>
            <a:r>
              <a:rPr lang="fr-FR" dirty="0"/>
              <a:t>lié au langage </a:t>
            </a:r>
            <a:r>
              <a:rPr lang="fr-FR" dirty="0" smtClean="0"/>
              <a:t>HTML. Le </a:t>
            </a:r>
            <a:r>
              <a:rPr lang="fr-FR" dirty="0"/>
              <a:t>développeur Internet code ses pages HTML en </a:t>
            </a:r>
            <a:r>
              <a:rPr lang="fr-FR" dirty="0" smtClean="0"/>
              <a:t>y intégrant </a:t>
            </a:r>
            <a:r>
              <a:rPr lang="fr-FR" dirty="0"/>
              <a:t>des sources </a:t>
            </a:r>
            <a:r>
              <a:rPr lang="fr-FR" dirty="0" smtClean="0"/>
              <a:t>JavaScript. Le </a:t>
            </a:r>
            <a:r>
              <a:rPr lang="fr-FR" dirty="0"/>
              <a:t>visiteur, par l'intermédiaire de </a:t>
            </a:r>
            <a:r>
              <a:rPr lang="fr-FR" dirty="0" smtClean="0"/>
              <a:t>son navigateur</a:t>
            </a:r>
            <a:r>
              <a:rPr lang="fr-FR" dirty="0"/>
              <a:t>, charge le code des pages</a:t>
            </a:r>
            <a:r>
              <a:rPr lang="fr-FR" dirty="0" smtClean="0"/>
              <a:t>.</a:t>
            </a:r>
          </a:p>
          <a:p>
            <a:r>
              <a:rPr lang="en-GB" dirty="0" smtClean="0"/>
              <a:t>Laravel </a:t>
            </a:r>
          </a:p>
          <a:p>
            <a:pPr marL="0" indent="0">
              <a:buNone/>
            </a:pPr>
            <a:r>
              <a:rPr lang="en-GB" dirty="0" smtClean="0"/>
              <a:t>	est un </a:t>
            </a:r>
            <a:r>
              <a:rPr lang="fr-FR" dirty="0" smtClean="0"/>
              <a:t>Un Framework Gratuit </a:t>
            </a:r>
            <a:r>
              <a:rPr lang="fr-FR" dirty="0"/>
              <a:t>et </a:t>
            </a:r>
            <a:r>
              <a:rPr lang="fr-FR" dirty="0" smtClean="0"/>
              <a:t>Open-Source Utilise </a:t>
            </a:r>
            <a:r>
              <a:rPr lang="fr-FR" dirty="0"/>
              <a:t>le PHP de façon </a:t>
            </a:r>
            <a:r>
              <a:rPr lang="fr-FR" dirty="0" smtClean="0"/>
              <a:t>moderne Démarrage </a:t>
            </a:r>
            <a:r>
              <a:rPr lang="fr-FR" dirty="0"/>
              <a:t>simple et </a:t>
            </a:r>
            <a:r>
              <a:rPr lang="fr-FR" dirty="0" smtClean="0"/>
              <a:t>rapide Développement objet</a:t>
            </a:r>
          </a:p>
        </p:txBody>
      </p:sp>
      <p:sp>
        <p:nvSpPr>
          <p:cNvPr id="4" name="Titre 1"/>
          <p:cNvSpPr txBox="1">
            <a:spLocks/>
          </p:cNvSpPr>
          <p:nvPr/>
        </p:nvSpPr>
        <p:spPr>
          <a:xfrm>
            <a:off x="1522413" y="860884"/>
            <a:ext cx="9612559" cy="695908"/>
          </a:xfrm>
          <a:prstGeom prst="rect">
            <a:avLst/>
          </a:prstGeom>
        </p:spPr>
        <p:txBody>
          <a:bodyPr vert="horz" lIns="91440" tIns="45720" rIns="91440" bIns="45720" rtlCol="0" anchor="b">
            <a:normAutofit fontScale="25000" lnSpcReduction="20000"/>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143000" indent="-1143000">
              <a:buFont typeface="+mj-lt"/>
              <a:buAutoNum type="arabicPeriod"/>
            </a:pPr>
            <a:r>
              <a:rPr lang="fr-FR" sz="14400" dirty="0">
                <a:solidFill>
                  <a:schemeClr val="accent1"/>
                </a:solidFill>
              </a:rPr>
              <a:t>Les technologies utilisées </a:t>
            </a:r>
          </a:p>
          <a:p>
            <a:r>
              <a:rPr lang="fr-FR" dirty="0" smtClean="0"/>
              <a:t/>
            </a:r>
            <a:br>
              <a:rPr lang="fr-FR" dirty="0" smtClean="0"/>
            </a:br>
            <a:endParaRPr lang="fr-FR" dirty="0"/>
          </a:p>
        </p:txBody>
      </p:sp>
      <p:sp>
        <p:nvSpPr>
          <p:cNvPr id="8" name="Espace réservé du numéro de diapositive 7"/>
          <p:cNvSpPr>
            <a:spLocks noGrp="1"/>
          </p:cNvSpPr>
          <p:nvPr>
            <p:ph type="sldNum" sz="quarter" idx="12"/>
          </p:nvPr>
        </p:nvSpPr>
        <p:spPr>
          <a:xfrm>
            <a:off x="11141831" y="6459238"/>
            <a:ext cx="838201" cy="276228"/>
          </a:xfrm>
        </p:spPr>
        <p:txBody>
          <a:bodyPr/>
          <a:lstStyle/>
          <a:p>
            <a:pPr rtl="0"/>
            <a:fld id="{2A013F82-EE5E-44EE-A61D-E31C6657F26F}" type="slidenum">
              <a:rPr lang="fr-FR" sz="1800" noProof="0" smtClean="0">
                <a:solidFill>
                  <a:schemeClr val="accent1"/>
                </a:solidFill>
              </a:rPr>
              <a:t>8</a:t>
            </a:fld>
            <a:endParaRPr lang="fr-FR" sz="1800" noProof="0" dirty="0">
              <a:solidFill>
                <a:schemeClr val="accent1"/>
              </a:solidFill>
            </a:endParaRPr>
          </a:p>
        </p:txBody>
      </p:sp>
    </p:spTree>
    <p:extLst>
      <p:ext uri="{BB962C8B-B14F-4D97-AF65-F5344CB8AC3E}">
        <p14:creationId xmlns:p14="http://schemas.microsoft.com/office/powerpoint/2010/main" val="1828994019"/>
      </p:ext>
    </p:extLst>
  </p:cSld>
  <p:clrMapOvr>
    <a:masterClrMapping/>
  </p:clrMapOvr>
  <p:transition spd="slow">
    <p:randomBar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7"/>
          <p:cNvSpPr>
            <a:spLocks noGrp="1"/>
          </p:cNvSpPr>
          <p:nvPr>
            <p:ph type="sldNum" sz="quarter" idx="12"/>
          </p:nvPr>
        </p:nvSpPr>
        <p:spPr>
          <a:xfrm>
            <a:off x="11141831" y="6459238"/>
            <a:ext cx="838201" cy="276228"/>
          </a:xfrm>
        </p:spPr>
        <p:txBody>
          <a:bodyPr/>
          <a:lstStyle/>
          <a:p>
            <a:pPr rtl="0"/>
            <a:r>
              <a:rPr lang="en-GB" sz="1800" dirty="0">
                <a:solidFill>
                  <a:schemeClr val="accent1"/>
                </a:solidFill>
              </a:rPr>
              <a:t>9</a:t>
            </a:r>
            <a:endParaRPr lang="fr-FR" sz="1800" noProof="0" dirty="0">
              <a:solidFill>
                <a:schemeClr val="accent1"/>
              </a:solidFill>
            </a:endParaRPr>
          </a:p>
        </p:txBody>
      </p:sp>
      <p:sp>
        <p:nvSpPr>
          <p:cNvPr id="7" name="Titre 1"/>
          <p:cNvSpPr>
            <a:spLocks noGrp="1"/>
          </p:cNvSpPr>
          <p:nvPr>
            <p:ph type="title"/>
          </p:nvPr>
        </p:nvSpPr>
        <p:spPr>
          <a:xfrm>
            <a:off x="1522413" y="404664"/>
            <a:ext cx="9612559" cy="936104"/>
          </a:xfrm>
        </p:spPr>
        <p:txBody>
          <a:bodyPr>
            <a:normAutofit/>
          </a:bodyPr>
          <a:lstStyle/>
          <a:p>
            <a:r>
              <a:rPr lang="en-GB" sz="2400" dirty="0" smtClean="0"/>
              <a:t>Architecture Laravel</a:t>
            </a:r>
            <a:r>
              <a:rPr lang="fr-FR" dirty="0"/>
              <a:t/>
            </a:r>
            <a:br>
              <a:rPr lang="fr-FR" dirty="0"/>
            </a:br>
            <a:endParaRPr lang="fr-FR" dirty="0"/>
          </a:p>
        </p:txBody>
      </p:sp>
      <p:pic>
        <p:nvPicPr>
          <p:cNvPr id="13" name="Espace réservé du contenu 1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13892" y="1196752"/>
            <a:ext cx="7856841" cy="4818634"/>
          </a:xfrm>
        </p:spPr>
      </p:pic>
    </p:spTree>
    <p:extLst>
      <p:ext uri="{BB962C8B-B14F-4D97-AF65-F5344CB8AC3E}">
        <p14:creationId xmlns:p14="http://schemas.microsoft.com/office/powerpoint/2010/main" val="3154296953"/>
      </p:ext>
    </p:extLst>
  </p:cSld>
  <p:clrMapOvr>
    <a:masterClrMapping/>
  </p:clrMapOvr>
  <p:transition spd="slow">
    <p:randomBar dir="vert"/>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unnel bleu numérique 16: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5_TF02895261_TF02895261.potx" id="{D591E305-304E-4F08-83F3-B9147EDAAFB5}" vid="{F4994B82-D552-431A-8540-55AA87CE1401}"/>
    </a:ext>
  </a:extLst>
</a:theme>
</file>

<file path=ppt/theme/theme2.xml><?xml version="1.0" encoding="utf-8"?>
<a:theme xmlns:a="http://schemas.openxmlformats.org/drawingml/2006/main" name="Thèm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hèm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0E41224-0370-4595-877C-23316CD80004}">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Présentation Tunnel bleu numérique pour les professionnels (grand écran)</Template>
  <TotalTime>0</TotalTime>
  <Words>409</Words>
  <Application>Microsoft Office PowerPoint</Application>
  <PresentationFormat>Personnalisé</PresentationFormat>
  <Paragraphs>99</Paragraphs>
  <Slides>27</Slides>
  <Notes>1</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27</vt:i4>
      </vt:variant>
    </vt:vector>
  </HeadingPairs>
  <TitlesOfParts>
    <vt:vector size="30" baseType="lpstr">
      <vt:lpstr>Arial</vt:lpstr>
      <vt:lpstr>Corbel</vt:lpstr>
      <vt:lpstr>Tunnel bleu numérique 16:9</vt:lpstr>
      <vt:lpstr>Développement d’une application web développé en Laravel avec des api</vt:lpstr>
      <vt:lpstr>Sommaire</vt:lpstr>
      <vt:lpstr>Contexte général du projet   </vt:lpstr>
      <vt:lpstr>Présentation du projet </vt:lpstr>
      <vt:lpstr>Analyse et spécification des besoins  </vt:lpstr>
      <vt:lpstr>Cas d’utilisation général  </vt:lpstr>
      <vt:lpstr>Présentation PowerPoint</vt:lpstr>
      <vt:lpstr>Développement et Réalisation </vt:lpstr>
      <vt:lpstr>Architecture Laravel </vt:lpstr>
      <vt:lpstr>Les interfaces de l’application </vt:lpstr>
      <vt:lpstr>Présentation PowerPoint</vt:lpstr>
      <vt:lpstr>Présentation PowerPoint</vt:lpstr>
      <vt:lpstr>Présentation PowerPoint</vt:lpstr>
      <vt:lpstr>Page Movies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Conclusion </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2022-09-23T08:44:51Z</dcterms:created>
  <dcterms:modified xsi:type="dcterms:W3CDTF">2022-09-23T11:19:45Z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